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Default Extension="jp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5" r:id="rId7"/>
    <p:sldId id="258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>
        <p:scale>
          <a:sx n="75" d="100"/>
          <a:sy n="75" d="100"/>
        </p:scale>
        <p:origin x="-59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gif"/><Relationship Id="rId2" Type="http://schemas.microsoft.com/office/2007/relationships/hdphoto" Target="../media/hdphoto2.wdp"/><Relationship Id="rId1" Type="http://schemas.openxmlformats.org/officeDocument/2006/relationships/image" Target="../media/image19.pn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7" Type="http://schemas.openxmlformats.org/officeDocument/2006/relationships/image" Target="../media/image241.gif"/><Relationship Id="rId2" Type="http://schemas.microsoft.com/office/2007/relationships/hdphoto" Target="../media/hdphoto2.wdp"/><Relationship Id="rId1" Type="http://schemas.openxmlformats.org/officeDocument/2006/relationships/image" Target="../media/image191.png"/><Relationship Id="rId6" Type="http://schemas.openxmlformats.org/officeDocument/2006/relationships/image" Target="../media/image231.jpeg"/><Relationship Id="rId5" Type="http://schemas.openxmlformats.org/officeDocument/2006/relationships/image" Target="../media/image221.jpeg"/><Relationship Id="rId4" Type="http://schemas.openxmlformats.org/officeDocument/2006/relationships/image" Target="../media/image2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324005-7466-4628-92C7-636975BC0510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5B9F846-65B8-41FA-BDCD-6CE7EF0D892B}">
      <dgm:prSet phldrT="[Testo]"/>
      <dgm:spPr/>
      <dgm:t>
        <a:bodyPr/>
        <a:lstStyle/>
        <a:p>
          <a:r>
            <a:rPr lang="it-IT" smtClean="0"/>
            <a:t>TRACCIATO ECG</a:t>
          </a:r>
          <a:endParaRPr lang="it-IT" dirty="0"/>
        </a:p>
      </dgm:t>
    </dgm:pt>
    <dgm:pt modelId="{054EF548-9FF7-4CAE-BC5E-985FA10CD930}" type="parTrans" cxnId="{4B228020-35AC-4EB7-8F1C-726D8BAFF14A}">
      <dgm:prSet/>
      <dgm:spPr/>
      <dgm:t>
        <a:bodyPr/>
        <a:lstStyle/>
        <a:p>
          <a:endParaRPr lang="it-IT"/>
        </a:p>
      </dgm:t>
    </dgm:pt>
    <dgm:pt modelId="{F474BBB9-CA4E-4C44-8B1B-5901625C3DD3}" type="sibTrans" cxnId="{4B228020-35AC-4EB7-8F1C-726D8BAFF14A}">
      <dgm:prSet/>
      <dgm:spPr/>
      <dgm:t>
        <a:bodyPr/>
        <a:lstStyle/>
        <a:p>
          <a:endParaRPr lang="it-IT"/>
        </a:p>
      </dgm:t>
    </dgm:pt>
    <dgm:pt modelId="{DEECAFFF-ADE0-4D17-BB0D-1CD6C96215D1}">
      <dgm:prSet/>
      <dgm:spPr/>
      <dgm:t>
        <a:bodyPr/>
        <a:lstStyle/>
        <a:p>
          <a:r>
            <a:rPr lang="it-IT" dirty="0" smtClean="0"/>
            <a:t>FREQUENZA CARDIACA</a:t>
          </a:r>
        </a:p>
      </dgm:t>
    </dgm:pt>
    <dgm:pt modelId="{97FFAEBB-A6C8-4F3E-B696-1BB66983D60E}" type="parTrans" cxnId="{D446AE66-06C4-40D8-9F93-FE2195F765C4}">
      <dgm:prSet/>
      <dgm:spPr/>
      <dgm:t>
        <a:bodyPr/>
        <a:lstStyle/>
        <a:p>
          <a:endParaRPr lang="it-IT"/>
        </a:p>
      </dgm:t>
    </dgm:pt>
    <dgm:pt modelId="{C1C175D1-69C4-4A99-870C-ED9A04920BB8}" type="sibTrans" cxnId="{D446AE66-06C4-40D8-9F93-FE2195F765C4}">
      <dgm:prSet/>
      <dgm:spPr/>
      <dgm:t>
        <a:bodyPr/>
        <a:lstStyle/>
        <a:p>
          <a:endParaRPr lang="it-IT"/>
        </a:p>
      </dgm:t>
    </dgm:pt>
    <dgm:pt modelId="{B49E9EDD-702D-4753-9D37-30690ED1D15B}">
      <dgm:prSet/>
      <dgm:spPr/>
      <dgm:t>
        <a:bodyPr/>
        <a:lstStyle/>
        <a:p>
          <a:r>
            <a:rPr lang="it-IT" smtClean="0"/>
            <a:t>FREQUENZA RESPIRATORIA</a:t>
          </a:r>
          <a:endParaRPr lang="it-IT" dirty="0" smtClean="0"/>
        </a:p>
      </dgm:t>
    </dgm:pt>
    <dgm:pt modelId="{57996E19-D543-4F49-9720-5D8B26760AA1}" type="parTrans" cxnId="{28F148E9-0564-4E82-A2DA-E9DAAF2A55AB}">
      <dgm:prSet/>
      <dgm:spPr/>
      <dgm:t>
        <a:bodyPr/>
        <a:lstStyle/>
        <a:p>
          <a:endParaRPr lang="it-IT"/>
        </a:p>
      </dgm:t>
    </dgm:pt>
    <dgm:pt modelId="{6152B519-6E2F-4744-8D54-D421B3139B4B}" type="sibTrans" cxnId="{28F148E9-0564-4E82-A2DA-E9DAAF2A55AB}">
      <dgm:prSet/>
      <dgm:spPr/>
      <dgm:t>
        <a:bodyPr/>
        <a:lstStyle/>
        <a:p>
          <a:endParaRPr lang="it-IT"/>
        </a:p>
      </dgm:t>
    </dgm:pt>
    <dgm:pt modelId="{318BF13E-618A-4933-9E89-46D9F22F75CD}">
      <dgm:prSet/>
      <dgm:spPr/>
      <dgm:t>
        <a:bodyPr/>
        <a:lstStyle/>
        <a:p>
          <a:r>
            <a:rPr lang="it-IT" smtClean="0"/>
            <a:t>ATTIVITA’</a:t>
          </a:r>
          <a:endParaRPr lang="it-IT" dirty="0" smtClean="0"/>
        </a:p>
      </dgm:t>
    </dgm:pt>
    <dgm:pt modelId="{0083F8E3-8331-48AA-A6FC-42F92008D97B}" type="parTrans" cxnId="{DB066703-6B57-4CB4-8AE3-715974B0D0F8}">
      <dgm:prSet/>
      <dgm:spPr/>
      <dgm:t>
        <a:bodyPr/>
        <a:lstStyle/>
        <a:p>
          <a:endParaRPr lang="it-IT"/>
        </a:p>
      </dgm:t>
    </dgm:pt>
    <dgm:pt modelId="{80904B13-7A0C-488A-ABE3-7A4B4304E4E0}" type="sibTrans" cxnId="{DB066703-6B57-4CB4-8AE3-715974B0D0F8}">
      <dgm:prSet/>
      <dgm:spPr/>
      <dgm:t>
        <a:bodyPr/>
        <a:lstStyle/>
        <a:p>
          <a:endParaRPr lang="it-IT"/>
        </a:p>
      </dgm:t>
    </dgm:pt>
    <dgm:pt modelId="{BFF5F598-3D46-47AC-ADDC-F9D63FC47E97}">
      <dgm:prSet/>
      <dgm:spPr/>
      <dgm:t>
        <a:bodyPr/>
        <a:lstStyle/>
        <a:p>
          <a:r>
            <a:rPr lang="it-IT" dirty="0" smtClean="0"/>
            <a:t>POSTURA</a:t>
          </a:r>
        </a:p>
      </dgm:t>
    </dgm:pt>
    <dgm:pt modelId="{6FBC4DA7-7D6D-457D-A580-682051995FC8}" type="parTrans" cxnId="{0106FBA2-20E1-4314-8790-3708B07DE1A7}">
      <dgm:prSet/>
      <dgm:spPr/>
      <dgm:t>
        <a:bodyPr/>
        <a:lstStyle/>
        <a:p>
          <a:endParaRPr lang="it-IT"/>
        </a:p>
      </dgm:t>
    </dgm:pt>
    <dgm:pt modelId="{2998489F-6D4F-4BBB-B010-308127FF5FED}" type="sibTrans" cxnId="{0106FBA2-20E1-4314-8790-3708B07DE1A7}">
      <dgm:prSet/>
      <dgm:spPr/>
      <dgm:t>
        <a:bodyPr/>
        <a:lstStyle/>
        <a:p>
          <a:endParaRPr lang="it-IT"/>
        </a:p>
      </dgm:t>
    </dgm:pt>
    <dgm:pt modelId="{B65A2569-8F3E-4E0A-85A9-42D5BF914EA2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 smtClean="0"/>
            <a:t>TEMPERATURA</a:t>
          </a:r>
          <a:endParaRPr lang="it-IT" dirty="0"/>
        </a:p>
      </dgm:t>
    </dgm:pt>
    <dgm:pt modelId="{CD4C6C17-6805-4F0E-A978-51E8316655CD}" type="parTrans" cxnId="{F5072077-3238-4029-AF76-32C22DA2E378}">
      <dgm:prSet/>
      <dgm:spPr/>
      <dgm:t>
        <a:bodyPr/>
        <a:lstStyle/>
        <a:p>
          <a:endParaRPr lang="it-IT"/>
        </a:p>
      </dgm:t>
    </dgm:pt>
    <dgm:pt modelId="{089C09AB-D454-47AD-A11C-DEF7FFC22CCF}" type="sibTrans" cxnId="{F5072077-3238-4029-AF76-32C22DA2E378}">
      <dgm:prSet/>
      <dgm:spPr/>
      <dgm:t>
        <a:bodyPr/>
        <a:lstStyle/>
        <a:p>
          <a:endParaRPr lang="it-IT"/>
        </a:p>
      </dgm:t>
    </dgm:pt>
    <dgm:pt modelId="{BE982087-A0F2-4394-87D9-8ABBF8582F53}" type="pres">
      <dgm:prSet presAssocID="{81324005-7466-4628-92C7-636975BC051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F0597C2-7EF1-49DF-B21A-96B8F85DC2DC}" type="pres">
      <dgm:prSet presAssocID="{55B9F846-65B8-41FA-BDCD-6CE7EF0D892B}" presName="comp" presStyleCnt="0"/>
      <dgm:spPr/>
    </dgm:pt>
    <dgm:pt modelId="{A1726493-3FC7-433D-80AB-2AE42D5C7D20}" type="pres">
      <dgm:prSet presAssocID="{55B9F846-65B8-41FA-BDCD-6CE7EF0D892B}" presName="box" presStyleLbl="node1" presStyleIdx="0" presStyleCnt="6"/>
      <dgm:spPr/>
      <dgm:t>
        <a:bodyPr/>
        <a:lstStyle/>
        <a:p>
          <a:endParaRPr lang="it-IT"/>
        </a:p>
      </dgm:t>
    </dgm:pt>
    <dgm:pt modelId="{3A734159-4A31-4D39-AC35-400D56BA0071}" type="pres">
      <dgm:prSet presAssocID="{55B9F846-65B8-41FA-BDCD-6CE7EF0D892B}" presName="img" presStyleLbl="fgImgPlace1" presStyleIdx="0" presStyleCnt="6"/>
      <dgm:spPr>
        <a:blipFill>
          <a:blip xmlns:r="http://schemas.openxmlformats.org/officeDocument/2006/relationships" r:embed="rId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2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60000" b="-60000"/>
          </a:stretch>
        </a:blipFill>
      </dgm:spPr>
    </dgm:pt>
    <dgm:pt modelId="{474FC201-A513-4DBA-972A-25013C4A5A12}" type="pres">
      <dgm:prSet presAssocID="{55B9F846-65B8-41FA-BDCD-6CE7EF0D892B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86A8B37-16A6-4FB4-B0CA-7BB3F4BBFF22}" type="pres">
      <dgm:prSet presAssocID="{F474BBB9-CA4E-4C44-8B1B-5901625C3DD3}" presName="spacer" presStyleCnt="0"/>
      <dgm:spPr/>
    </dgm:pt>
    <dgm:pt modelId="{0AD386F4-D815-4057-BF71-F285E902AFD0}" type="pres">
      <dgm:prSet presAssocID="{DEECAFFF-ADE0-4D17-BB0D-1CD6C96215D1}" presName="comp" presStyleCnt="0"/>
      <dgm:spPr/>
    </dgm:pt>
    <dgm:pt modelId="{E5AA227E-9209-44AB-A2DA-97CA7E5EB604}" type="pres">
      <dgm:prSet presAssocID="{DEECAFFF-ADE0-4D17-BB0D-1CD6C96215D1}" presName="box" presStyleLbl="node1" presStyleIdx="1" presStyleCnt="6"/>
      <dgm:spPr/>
      <dgm:t>
        <a:bodyPr/>
        <a:lstStyle/>
        <a:p>
          <a:endParaRPr lang="it-IT"/>
        </a:p>
      </dgm:t>
    </dgm:pt>
    <dgm:pt modelId="{7D478EB5-3C19-4F56-B75F-3D7BADD41061}" type="pres">
      <dgm:prSet presAssocID="{DEECAFFF-ADE0-4D17-BB0D-1CD6C96215D1}" presName="img" presStyleLbl="fgImgPlace1" presStyleIdx="1" presStyleCnt="6" custScaleY="11150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99000" b="-99000"/>
          </a:stretch>
        </a:blipFill>
      </dgm:spPr>
    </dgm:pt>
    <dgm:pt modelId="{D03A62CD-4C5B-42E6-BBB6-EDDD266FBACE}" type="pres">
      <dgm:prSet presAssocID="{DEECAFFF-ADE0-4D17-BB0D-1CD6C96215D1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A29785E-CC87-467F-90F5-19F78EB9D7D5}" type="pres">
      <dgm:prSet presAssocID="{C1C175D1-69C4-4A99-870C-ED9A04920BB8}" presName="spacer" presStyleCnt="0"/>
      <dgm:spPr/>
    </dgm:pt>
    <dgm:pt modelId="{D0C00F90-6D19-4E91-96B5-7083CEF043AB}" type="pres">
      <dgm:prSet presAssocID="{B49E9EDD-702D-4753-9D37-30690ED1D15B}" presName="comp" presStyleCnt="0"/>
      <dgm:spPr/>
    </dgm:pt>
    <dgm:pt modelId="{8734FCD5-08F8-40DE-83F6-D0D683915098}" type="pres">
      <dgm:prSet presAssocID="{B49E9EDD-702D-4753-9D37-30690ED1D15B}" presName="box" presStyleLbl="node1" presStyleIdx="2" presStyleCnt="6"/>
      <dgm:spPr/>
      <dgm:t>
        <a:bodyPr/>
        <a:lstStyle/>
        <a:p>
          <a:endParaRPr lang="it-IT"/>
        </a:p>
      </dgm:t>
    </dgm:pt>
    <dgm:pt modelId="{1E6FF65C-D0F9-4835-9FAA-8F5C314E1F5A}" type="pres">
      <dgm:prSet presAssocID="{B49E9EDD-702D-4753-9D37-30690ED1D15B}" presName="img" presStyleLbl="fgImgPlace1" presStyleIdx="2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25000" b="-125000"/>
          </a:stretch>
        </a:blipFill>
      </dgm:spPr>
    </dgm:pt>
    <dgm:pt modelId="{090C7AF0-B5FB-414D-9E00-F8976A6C48AE}" type="pres">
      <dgm:prSet presAssocID="{B49E9EDD-702D-4753-9D37-30690ED1D15B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7C094FD-945F-41C9-9FAC-F32F547E4321}" type="pres">
      <dgm:prSet presAssocID="{6152B519-6E2F-4744-8D54-D421B3139B4B}" presName="spacer" presStyleCnt="0"/>
      <dgm:spPr/>
    </dgm:pt>
    <dgm:pt modelId="{4AF5A261-1C28-4615-AB22-8F9D28025D66}" type="pres">
      <dgm:prSet presAssocID="{318BF13E-618A-4933-9E89-46D9F22F75CD}" presName="comp" presStyleCnt="0"/>
      <dgm:spPr/>
    </dgm:pt>
    <dgm:pt modelId="{19533374-268D-4400-A139-ED3A60178D0F}" type="pres">
      <dgm:prSet presAssocID="{318BF13E-618A-4933-9E89-46D9F22F75CD}" presName="box" presStyleLbl="node1" presStyleIdx="3" presStyleCnt="6"/>
      <dgm:spPr/>
      <dgm:t>
        <a:bodyPr/>
        <a:lstStyle/>
        <a:p>
          <a:endParaRPr lang="it-IT"/>
        </a:p>
      </dgm:t>
    </dgm:pt>
    <dgm:pt modelId="{0DF7FD57-2B44-4DD0-B511-721D66EE8AAC}" type="pres">
      <dgm:prSet presAssocID="{318BF13E-618A-4933-9E89-46D9F22F75CD}" presName="img" presStyleLbl="fgImgPlace1" presStyleIdx="3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4000" b="-24000"/>
          </a:stretch>
        </a:blipFill>
      </dgm:spPr>
    </dgm:pt>
    <dgm:pt modelId="{D0EFC3BE-299A-4191-82F6-DF8B8FDF8904}" type="pres">
      <dgm:prSet presAssocID="{318BF13E-618A-4933-9E89-46D9F22F75CD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939CBB1-76C0-4AAB-AE21-54C7B016348D}" type="pres">
      <dgm:prSet presAssocID="{80904B13-7A0C-488A-ABE3-7A4B4304E4E0}" presName="spacer" presStyleCnt="0"/>
      <dgm:spPr/>
    </dgm:pt>
    <dgm:pt modelId="{186F0847-579C-400F-A2D0-E078E85B2117}" type="pres">
      <dgm:prSet presAssocID="{BFF5F598-3D46-47AC-ADDC-F9D63FC47E97}" presName="comp" presStyleCnt="0"/>
      <dgm:spPr/>
    </dgm:pt>
    <dgm:pt modelId="{B5A6A15C-37C9-4664-989D-A6A864CFF1F2}" type="pres">
      <dgm:prSet presAssocID="{BFF5F598-3D46-47AC-ADDC-F9D63FC47E97}" presName="box" presStyleLbl="node1" presStyleIdx="4" presStyleCnt="6"/>
      <dgm:spPr/>
      <dgm:t>
        <a:bodyPr/>
        <a:lstStyle/>
        <a:p>
          <a:endParaRPr lang="it-IT"/>
        </a:p>
      </dgm:t>
    </dgm:pt>
    <dgm:pt modelId="{E789F55A-55AC-46C6-A844-36F34987E1A1}" type="pres">
      <dgm:prSet presAssocID="{BFF5F598-3D46-47AC-ADDC-F9D63FC47E97}" presName="img" presStyleLbl="fgImgPlace1" presStyleIdx="4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63000" b="-63000"/>
          </a:stretch>
        </a:blipFill>
      </dgm:spPr>
      <dgm:t>
        <a:bodyPr/>
        <a:lstStyle/>
        <a:p>
          <a:endParaRPr lang="it-IT"/>
        </a:p>
      </dgm:t>
    </dgm:pt>
    <dgm:pt modelId="{87BC24C8-50EA-4BE5-88F2-AB892414AFBF}" type="pres">
      <dgm:prSet presAssocID="{BFF5F598-3D46-47AC-ADDC-F9D63FC47E97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AEBA919-43F7-46A1-B593-8B87F84F77DD}" type="pres">
      <dgm:prSet presAssocID="{2998489F-6D4F-4BBB-B010-308127FF5FED}" presName="spacer" presStyleCnt="0"/>
      <dgm:spPr/>
    </dgm:pt>
    <dgm:pt modelId="{53AD19E5-8307-41DC-834D-9BBA50FDE44B}" type="pres">
      <dgm:prSet presAssocID="{B65A2569-8F3E-4E0A-85A9-42D5BF914EA2}" presName="comp" presStyleCnt="0"/>
      <dgm:spPr/>
    </dgm:pt>
    <dgm:pt modelId="{9D45B0B7-5673-4F49-9303-8055EAFF5095}" type="pres">
      <dgm:prSet presAssocID="{B65A2569-8F3E-4E0A-85A9-42D5BF914EA2}" presName="box" presStyleLbl="node1" presStyleIdx="5" presStyleCnt="6" custLinFactY="20675" custLinFactNeighborX="1569" custLinFactNeighborY="100000"/>
      <dgm:spPr/>
      <dgm:t>
        <a:bodyPr/>
        <a:lstStyle/>
        <a:p>
          <a:endParaRPr lang="it-IT"/>
        </a:p>
      </dgm:t>
    </dgm:pt>
    <dgm:pt modelId="{863AC3DD-988E-476E-81FA-76BA17B63ED5}" type="pres">
      <dgm:prSet presAssocID="{B65A2569-8F3E-4E0A-85A9-42D5BF914EA2}" presName="img" presStyleLbl="fgImgPlace1" presStyleIdx="5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28000" b="-128000"/>
          </a:stretch>
        </a:blipFill>
      </dgm:spPr>
    </dgm:pt>
    <dgm:pt modelId="{64513F0D-E4B9-4E14-99E5-45B18AAD4883}" type="pres">
      <dgm:prSet presAssocID="{B65A2569-8F3E-4E0A-85A9-42D5BF914EA2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446AE66-06C4-40D8-9F93-FE2195F765C4}" srcId="{81324005-7466-4628-92C7-636975BC0510}" destId="{DEECAFFF-ADE0-4D17-BB0D-1CD6C96215D1}" srcOrd="1" destOrd="0" parTransId="{97FFAEBB-A6C8-4F3E-B696-1BB66983D60E}" sibTransId="{C1C175D1-69C4-4A99-870C-ED9A04920BB8}"/>
    <dgm:cxn modelId="{0106FBA2-20E1-4314-8790-3708B07DE1A7}" srcId="{81324005-7466-4628-92C7-636975BC0510}" destId="{BFF5F598-3D46-47AC-ADDC-F9D63FC47E97}" srcOrd="4" destOrd="0" parTransId="{6FBC4DA7-7D6D-457D-A580-682051995FC8}" sibTransId="{2998489F-6D4F-4BBB-B010-308127FF5FED}"/>
    <dgm:cxn modelId="{C811F880-4EFF-4201-87FA-087C0A8F6951}" type="presOf" srcId="{DEECAFFF-ADE0-4D17-BB0D-1CD6C96215D1}" destId="{D03A62CD-4C5B-42E6-BBB6-EDDD266FBACE}" srcOrd="1" destOrd="0" presId="urn:microsoft.com/office/officeart/2005/8/layout/vList4#1"/>
    <dgm:cxn modelId="{62FA99FC-D8DA-41F3-AA78-DEC0789431A7}" type="presOf" srcId="{BFF5F598-3D46-47AC-ADDC-F9D63FC47E97}" destId="{87BC24C8-50EA-4BE5-88F2-AB892414AFBF}" srcOrd="1" destOrd="0" presId="urn:microsoft.com/office/officeart/2005/8/layout/vList4#1"/>
    <dgm:cxn modelId="{289FB9AB-7F06-4456-BBEC-12C041317CF9}" type="presOf" srcId="{DEECAFFF-ADE0-4D17-BB0D-1CD6C96215D1}" destId="{E5AA227E-9209-44AB-A2DA-97CA7E5EB604}" srcOrd="0" destOrd="0" presId="urn:microsoft.com/office/officeart/2005/8/layout/vList4#1"/>
    <dgm:cxn modelId="{92B0547B-9EBF-43FA-B994-1FF1E85A9946}" type="presOf" srcId="{B65A2569-8F3E-4E0A-85A9-42D5BF914EA2}" destId="{9D45B0B7-5673-4F49-9303-8055EAFF5095}" srcOrd="0" destOrd="0" presId="urn:microsoft.com/office/officeart/2005/8/layout/vList4#1"/>
    <dgm:cxn modelId="{7BDA031C-05D4-4C23-8793-8AF1DEC9E8AF}" type="presOf" srcId="{BFF5F598-3D46-47AC-ADDC-F9D63FC47E97}" destId="{B5A6A15C-37C9-4664-989D-A6A864CFF1F2}" srcOrd="0" destOrd="0" presId="urn:microsoft.com/office/officeart/2005/8/layout/vList4#1"/>
    <dgm:cxn modelId="{8949DE3B-5ED9-428D-BDB8-5DF6B4DBA93D}" type="presOf" srcId="{B49E9EDD-702D-4753-9D37-30690ED1D15B}" destId="{090C7AF0-B5FB-414D-9E00-F8976A6C48AE}" srcOrd="1" destOrd="0" presId="urn:microsoft.com/office/officeart/2005/8/layout/vList4#1"/>
    <dgm:cxn modelId="{D1B163E7-175E-4551-BBC5-CD657A25376D}" type="presOf" srcId="{B65A2569-8F3E-4E0A-85A9-42D5BF914EA2}" destId="{64513F0D-E4B9-4E14-99E5-45B18AAD4883}" srcOrd="1" destOrd="0" presId="urn:microsoft.com/office/officeart/2005/8/layout/vList4#1"/>
    <dgm:cxn modelId="{9539F087-96A4-45A8-A49D-FF0E4278BD4F}" type="presOf" srcId="{B49E9EDD-702D-4753-9D37-30690ED1D15B}" destId="{8734FCD5-08F8-40DE-83F6-D0D683915098}" srcOrd="0" destOrd="0" presId="urn:microsoft.com/office/officeart/2005/8/layout/vList4#1"/>
    <dgm:cxn modelId="{DB066703-6B57-4CB4-8AE3-715974B0D0F8}" srcId="{81324005-7466-4628-92C7-636975BC0510}" destId="{318BF13E-618A-4933-9E89-46D9F22F75CD}" srcOrd="3" destOrd="0" parTransId="{0083F8E3-8331-48AA-A6FC-42F92008D97B}" sibTransId="{80904B13-7A0C-488A-ABE3-7A4B4304E4E0}"/>
    <dgm:cxn modelId="{F5072077-3238-4029-AF76-32C22DA2E378}" srcId="{81324005-7466-4628-92C7-636975BC0510}" destId="{B65A2569-8F3E-4E0A-85A9-42D5BF914EA2}" srcOrd="5" destOrd="0" parTransId="{CD4C6C17-6805-4F0E-A978-51E8316655CD}" sibTransId="{089C09AB-D454-47AD-A11C-DEF7FFC22CCF}"/>
    <dgm:cxn modelId="{073F3292-AE8F-48E8-8C41-55276C2343CF}" type="presOf" srcId="{318BF13E-618A-4933-9E89-46D9F22F75CD}" destId="{D0EFC3BE-299A-4191-82F6-DF8B8FDF8904}" srcOrd="1" destOrd="0" presId="urn:microsoft.com/office/officeart/2005/8/layout/vList4#1"/>
    <dgm:cxn modelId="{D7AC9FBA-036A-4E26-82AF-3452735A7E94}" type="presOf" srcId="{55B9F846-65B8-41FA-BDCD-6CE7EF0D892B}" destId="{474FC201-A513-4DBA-972A-25013C4A5A12}" srcOrd="1" destOrd="0" presId="urn:microsoft.com/office/officeart/2005/8/layout/vList4#1"/>
    <dgm:cxn modelId="{0072B0C2-ADAE-44C2-93DB-35EF9087AF88}" type="presOf" srcId="{55B9F846-65B8-41FA-BDCD-6CE7EF0D892B}" destId="{A1726493-3FC7-433D-80AB-2AE42D5C7D20}" srcOrd="0" destOrd="0" presId="urn:microsoft.com/office/officeart/2005/8/layout/vList4#1"/>
    <dgm:cxn modelId="{16B53140-BD54-41A9-BFCE-96FC06173466}" type="presOf" srcId="{81324005-7466-4628-92C7-636975BC0510}" destId="{BE982087-A0F2-4394-87D9-8ABBF8582F53}" srcOrd="0" destOrd="0" presId="urn:microsoft.com/office/officeart/2005/8/layout/vList4#1"/>
    <dgm:cxn modelId="{D2AFD2DB-E8D1-4082-ABB8-12C6DDC137ED}" type="presOf" srcId="{318BF13E-618A-4933-9E89-46D9F22F75CD}" destId="{19533374-268D-4400-A139-ED3A60178D0F}" srcOrd="0" destOrd="0" presId="urn:microsoft.com/office/officeart/2005/8/layout/vList4#1"/>
    <dgm:cxn modelId="{4B228020-35AC-4EB7-8F1C-726D8BAFF14A}" srcId="{81324005-7466-4628-92C7-636975BC0510}" destId="{55B9F846-65B8-41FA-BDCD-6CE7EF0D892B}" srcOrd="0" destOrd="0" parTransId="{054EF548-9FF7-4CAE-BC5E-985FA10CD930}" sibTransId="{F474BBB9-CA4E-4C44-8B1B-5901625C3DD3}"/>
    <dgm:cxn modelId="{28F148E9-0564-4E82-A2DA-E9DAAF2A55AB}" srcId="{81324005-7466-4628-92C7-636975BC0510}" destId="{B49E9EDD-702D-4753-9D37-30690ED1D15B}" srcOrd="2" destOrd="0" parTransId="{57996E19-D543-4F49-9720-5D8B26760AA1}" sibTransId="{6152B519-6E2F-4744-8D54-D421B3139B4B}"/>
    <dgm:cxn modelId="{ED1C2F7E-0ED5-4E2C-B4DC-4947A525DDF1}" type="presParOf" srcId="{BE982087-A0F2-4394-87D9-8ABBF8582F53}" destId="{4F0597C2-7EF1-49DF-B21A-96B8F85DC2DC}" srcOrd="0" destOrd="0" presId="urn:microsoft.com/office/officeart/2005/8/layout/vList4#1"/>
    <dgm:cxn modelId="{CF8D543E-03C3-4A16-B53A-12FF6E422611}" type="presParOf" srcId="{4F0597C2-7EF1-49DF-B21A-96B8F85DC2DC}" destId="{A1726493-3FC7-433D-80AB-2AE42D5C7D20}" srcOrd="0" destOrd="0" presId="urn:microsoft.com/office/officeart/2005/8/layout/vList4#1"/>
    <dgm:cxn modelId="{466CB25B-003F-46E8-BB56-A7A76E8D3D68}" type="presParOf" srcId="{4F0597C2-7EF1-49DF-B21A-96B8F85DC2DC}" destId="{3A734159-4A31-4D39-AC35-400D56BA0071}" srcOrd="1" destOrd="0" presId="urn:microsoft.com/office/officeart/2005/8/layout/vList4#1"/>
    <dgm:cxn modelId="{86F6B8C4-C0C9-4272-BFE8-DD725A02339D}" type="presParOf" srcId="{4F0597C2-7EF1-49DF-B21A-96B8F85DC2DC}" destId="{474FC201-A513-4DBA-972A-25013C4A5A12}" srcOrd="2" destOrd="0" presId="urn:microsoft.com/office/officeart/2005/8/layout/vList4#1"/>
    <dgm:cxn modelId="{B46AB156-9199-4E8B-BC9B-33A03B18660D}" type="presParOf" srcId="{BE982087-A0F2-4394-87D9-8ABBF8582F53}" destId="{586A8B37-16A6-4FB4-B0CA-7BB3F4BBFF22}" srcOrd="1" destOrd="0" presId="urn:microsoft.com/office/officeart/2005/8/layout/vList4#1"/>
    <dgm:cxn modelId="{92EEE064-516F-4DF5-86D5-24C2BA13C22E}" type="presParOf" srcId="{BE982087-A0F2-4394-87D9-8ABBF8582F53}" destId="{0AD386F4-D815-4057-BF71-F285E902AFD0}" srcOrd="2" destOrd="0" presId="urn:microsoft.com/office/officeart/2005/8/layout/vList4#1"/>
    <dgm:cxn modelId="{F8F0E4C8-503E-450C-B149-5CA979D3E950}" type="presParOf" srcId="{0AD386F4-D815-4057-BF71-F285E902AFD0}" destId="{E5AA227E-9209-44AB-A2DA-97CA7E5EB604}" srcOrd="0" destOrd="0" presId="urn:microsoft.com/office/officeart/2005/8/layout/vList4#1"/>
    <dgm:cxn modelId="{D0E7731B-A212-497D-851B-EAC53F45A25B}" type="presParOf" srcId="{0AD386F4-D815-4057-BF71-F285E902AFD0}" destId="{7D478EB5-3C19-4F56-B75F-3D7BADD41061}" srcOrd="1" destOrd="0" presId="urn:microsoft.com/office/officeart/2005/8/layout/vList4#1"/>
    <dgm:cxn modelId="{4692E913-3CC1-4F11-BD3A-A67ED331CBB5}" type="presParOf" srcId="{0AD386F4-D815-4057-BF71-F285E902AFD0}" destId="{D03A62CD-4C5B-42E6-BBB6-EDDD266FBACE}" srcOrd="2" destOrd="0" presId="urn:microsoft.com/office/officeart/2005/8/layout/vList4#1"/>
    <dgm:cxn modelId="{F8C27A4F-01DD-46B8-8668-D393F8065E47}" type="presParOf" srcId="{BE982087-A0F2-4394-87D9-8ABBF8582F53}" destId="{CA29785E-CC87-467F-90F5-19F78EB9D7D5}" srcOrd="3" destOrd="0" presId="urn:microsoft.com/office/officeart/2005/8/layout/vList4#1"/>
    <dgm:cxn modelId="{616BC656-F75B-4CAC-AC41-FB2FC72F5C06}" type="presParOf" srcId="{BE982087-A0F2-4394-87D9-8ABBF8582F53}" destId="{D0C00F90-6D19-4E91-96B5-7083CEF043AB}" srcOrd="4" destOrd="0" presId="urn:microsoft.com/office/officeart/2005/8/layout/vList4#1"/>
    <dgm:cxn modelId="{A6C4E70A-AA7D-4B9E-86EF-B12B49A321E4}" type="presParOf" srcId="{D0C00F90-6D19-4E91-96B5-7083CEF043AB}" destId="{8734FCD5-08F8-40DE-83F6-D0D683915098}" srcOrd="0" destOrd="0" presId="urn:microsoft.com/office/officeart/2005/8/layout/vList4#1"/>
    <dgm:cxn modelId="{CBAAFDDE-7FBD-4E93-B5A5-258A03F980E6}" type="presParOf" srcId="{D0C00F90-6D19-4E91-96B5-7083CEF043AB}" destId="{1E6FF65C-D0F9-4835-9FAA-8F5C314E1F5A}" srcOrd="1" destOrd="0" presId="urn:microsoft.com/office/officeart/2005/8/layout/vList4#1"/>
    <dgm:cxn modelId="{7C820175-363C-499D-865A-BD2C301C6289}" type="presParOf" srcId="{D0C00F90-6D19-4E91-96B5-7083CEF043AB}" destId="{090C7AF0-B5FB-414D-9E00-F8976A6C48AE}" srcOrd="2" destOrd="0" presId="urn:microsoft.com/office/officeart/2005/8/layout/vList4#1"/>
    <dgm:cxn modelId="{E6D23AB2-A492-4834-8370-7BCD1E211B4F}" type="presParOf" srcId="{BE982087-A0F2-4394-87D9-8ABBF8582F53}" destId="{F7C094FD-945F-41C9-9FAC-F32F547E4321}" srcOrd="5" destOrd="0" presId="urn:microsoft.com/office/officeart/2005/8/layout/vList4#1"/>
    <dgm:cxn modelId="{E6C83697-6500-4F9F-A933-6C7DF0F0CC87}" type="presParOf" srcId="{BE982087-A0F2-4394-87D9-8ABBF8582F53}" destId="{4AF5A261-1C28-4615-AB22-8F9D28025D66}" srcOrd="6" destOrd="0" presId="urn:microsoft.com/office/officeart/2005/8/layout/vList4#1"/>
    <dgm:cxn modelId="{09CAFC3C-F25A-4DF7-A993-82AAB7A0FC8E}" type="presParOf" srcId="{4AF5A261-1C28-4615-AB22-8F9D28025D66}" destId="{19533374-268D-4400-A139-ED3A60178D0F}" srcOrd="0" destOrd="0" presId="urn:microsoft.com/office/officeart/2005/8/layout/vList4#1"/>
    <dgm:cxn modelId="{6EE7AEB4-C8CE-455A-B53F-42D3A6BDB817}" type="presParOf" srcId="{4AF5A261-1C28-4615-AB22-8F9D28025D66}" destId="{0DF7FD57-2B44-4DD0-B511-721D66EE8AAC}" srcOrd="1" destOrd="0" presId="urn:microsoft.com/office/officeart/2005/8/layout/vList4#1"/>
    <dgm:cxn modelId="{C20F2FAE-137F-4637-9AA3-FB59527C944A}" type="presParOf" srcId="{4AF5A261-1C28-4615-AB22-8F9D28025D66}" destId="{D0EFC3BE-299A-4191-82F6-DF8B8FDF8904}" srcOrd="2" destOrd="0" presId="urn:microsoft.com/office/officeart/2005/8/layout/vList4#1"/>
    <dgm:cxn modelId="{D5E06E4A-932C-4147-A69C-C76D5D5DC042}" type="presParOf" srcId="{BE982087-A0F2-4394-87D9-8ABBF8582F53}" destId="{0939CBB1-76C0-4AAB-AE21-54C7B016348D}" srcOrd="7" destOrd="0" presId="urn:microsoft.com/office/officeart/2005/8/layout/vList4#1"/>
    <dgm:cxn modelId="{D43E273E-E412-4D81-82ED-CDEDD5ECB077}" type="presParOf" srcId="{BE982087-A0F2-4394-87D9-8ABBF8582F53}" destId="{186F0847-579C-400F-A2D0-E078E85B2117}" srcOrd="8" destOrd="0" presId="urn:microsoft.com/office/officeart/2005/8/layout/vList4#1"/>
    <dgm:cxn modelId="{4905083F-DBE5-4D5C-8EF1-3F530E13DEB1}" type="presParOf" srcId="{186F0847-579C-400F-A2D0-E078E85B2117}" destId="{B5A6A15C-37C9-4664-989D-A6A864CFF1F2}" srcOrd="0" destOrd="0" presId="urn:microsoft.com/office/officeart/2005/8/layout/vList4#1"/>
    <dgm:cxn modelId="{3BA2A12E-8707-42AF-9DCE-AC00CDD0F40A}" type="presParOf" srcId="{186F0847-579C-400F-A2D0-E078E85B2117}" destId="{E789F55A-55AC-46C6-A844-36F34987E1A1}" srcOrd="1" destOrd="0" presId="urn:microsoft.com/office/officeart/2005/8/layout/vList4#1"/>
    <dgm:cxn modelId="{D4B2FABB-EF26-4506-B083-F27C1EDFC23B}" type="presParOf" srcId="{186F0847-579C-400F-A2D0-E078E85B2117}" destId="{87BC24C8-50EA-4BE5-88F2-AB892414AFBF}" srcOrd="2" destOrd="0" presId="urn:microsoft.com/office/officeart/2005/8/layout/vList4#1"/>
    <dgm:cxn modelId="{D457B0C4-D21C-41D4-B63A-D73B9034F48E}" type="presParOf" srcId="{BE982087-A0F2-4394-87D9-8ABBF8582F53}" destId="{5AEBA919-43F7-46A1-B593-8B87F84F77DD}" srcOrd="9" destOrd="0" presId="urn:microsoft.com/office/officeart/2005/8/layout/vList4#1"/>
    <dgm:cxn modelId="{2B47458F-486F-4F40-803A-3F62BA6AC76D}" type="presParOf" srcId="{BE982087-A0F2-4394-87D9-8ABBF8582F53}" destId="{53AD19E5-8307-41DC-834D-9BBA50FDE44B}" srcOrd="10" destOrd="0" presId="urn:microsoft.com/office/officeart/2005/8/layout/vList4#1"/>
    <dgm:cxn modelId="{B9E598C1-C99A-401C-9BBB-D10C02C47128}" type="presParOf" srcId="{53AD19E5-8307-41DC-834D-9BBA50FDE44B}" destId="{9D45B0B7-5673-4F49-9303-8055EAFF5095}" srcOrd="0" destOrd="0" presId="urn:microsoft.com/office/officeart/2005/8/layout/vList4#1"/>
    <dgm:cxn modelId="{F1296BB6-0761-41EE-8FE2-1DFEB2C80187}" type="presParOf" srcId="{53AD19E5-8307-41DC-834D-9BBA50FDE44B}" destId="{863AC3DD-988E-476E-81FA-76BA17B63ED5}" srcOrd="1" destOrd="0" presId="urn:microsoft.com/office/officeart/2005/8/layout/vList4#1"/>
    <dgm:cxn modelId="{94D32BAA-44E9-4838-BFB7-923CF84BC408}" type="presParOf" srcId="{53AD19E5-8307-41DC-834D-9BBA50FDE44B}" destId="{64513F0D-E4B9-4E14-99E5-45B18AAD4883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26493-3FC7-433D-80AB-2AE42D5C7D20}">
      <dsp:nvSpPr>
        <dsp:cNvPr id="0" name=""/>
        <dsp:cNvSpPr/>
      </dsp:nvSpPr>
      <dsp:spPr>
        <a:xfrm>
          <a:off x="0" y="0"/>
          <a:ext cx="4824536" cy="403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smtClean="0"/>
            <a:t>TRACCIATO ECG</a:t>
          </a:r>
          <a:endParaRPr lang="it-IT" sz="1800" kern="1200" dirty="0"/>
        </a:p>
      </dsp:txBody>
      <dsp:txXfrm>
        <a:off x="1005264" y="0"/>
        <a:ext cx="3819271" cy="403569"/>
      </dsp:txXfrm>
    </dsp:sp>
    <dsp:sp modelId="{3A734159-4A31-4D39-AC35-400D56BA0071}">
      <dsp:nvSpPr>
        <dsp:cNvPr id="0" name=""/>
        <dsp:cNvSpPr/>
      </dsp:nvSpPr>
      <dsp:spPr>
        <a:xfrm>
          <a:off x="40356" y="40356"/>
          <a:ext cx="964907" cy="3228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0" b="-60000"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AA227E-9209-44AB-A2DA-97CA7E5EB604}">
      <dsp:nvSpPr>
        <dsp:cNvPr id="0" name=""/>
        <dsp:cNvSpPr/>
      </dsp:nvSpPr>
      <dsp:spPr>
        <a:xfrm>
          <a:off x="0" y="443926"/>
          <a:ext cx="4824536" cy="403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FREQUENZA CARDIACA</a:t>
          </a:r>
        </a:p>
      </dsp:txBody>
      <dsp:txXfrm>
        <a:off x="1005264" y="443926"/>
        <a:ext cx="3819271" cy="403569"/>
      </dsp:txXfrm>
    </dsp:sp>
    <dsp:sp modelId="{7D478EB5-3C19-4F56-B75F-3D7BADD41061}">
      <dsp:nvSpPr>
        <dsp:cNvPr id="0" name=""/>
        <dsp:cNvSpPr/>
      </dsp:nvSpPr>
      <dsp:spPr>
        <a:xfrm>
          <a:off x="40356" y="465710"/>
          <a:ext cx="964907" cy="359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9000" b="-99000"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34FCD5-08F8-40DE-83F6-D0D683915098}">
      <dsp:nvSpPr>
        <dsp:cNvPr id="0" name=""/>
        <dsp:cNvSpPr/>
      </dsp:nvSpPr>
      <dsp:spPr>
        <a:xfrm>
          <a:off x="0" y="887852"/>
          <a:ext cx="4824536" cy="403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smtClean="0"/>
            <a:t>FREQUENZA RESPIRATORIA</a:t>
          </a:r>
          <a:endParaRPr lang="it-IT" sz="1800" kern="1200" dirty="0" smtClean="0"/>
        </a:p>
      </dsp:txBody>
      <dsp:txXfrm>
        <a:off x="1005264" y="887852"/>
        <a:ext cx="3819271" cy="403569"/>
      </dsp:txXfrm>
    </dsp:sp>
    <dsp:sp modelId="{1E6FF65C-D0F9-4835-9FAA-8F5C314E1F5A}">
      <dsp:nvSpPr>
        <dsp:cNvPr id="0" name=""/>
        <dsp:cNvSpPr/>
      </dsp:nvSpPr>
      <dsp:spPr>
        <a:xfrm>
          <a:off x="40356" y="928209"/>
          <a:ext cx="964907" cy="3228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5000" b="-125000"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33374-268D-4400-A139-ED3A60178D0F}">
      <dsp:nvSpPr>
        <dsp:cNvPr id="0" name=""/>
        <dsp:cNvSpPr/>
      </dsp:nvSpPr>
      <dsp:spPr>
        <a:xfrm>
          <a:off x="0" y="1331778"/>
          <a:ext cx="4824536" cy="403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smtClean="0"/>
            <a:t>ATTIVITA’</a:t>
          </a:r>
          <a:endParaRPr lang="it-IT" sz="1800" kern="1200" dirty="0" smtClean="0"/>
        </a:p>
      </dsp:txBody>
      <dsp:txXfrm>
        <a:off x="1005264" y="1331778"/>
        <a:ext cx="3819271" cy="403569"/>
      </dsp:txXfrm>
    </dsp:sp>
    <dsp:sp modelId="{0DF7FD57-2B44-4DD0-B511-721D66EE8AAC}">
      <dsp:nvSpPr>
        <dsp:cNvPr id="0" name=""/>
        <dsp:cNvSpPr/>
      </dsp:nvSpPr>
      <dsp:spPr>
        <a:xfrm>
          <a:off x="40356" y="1372135"/>
          <a:ext cx="964907" cy="3228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6A15C-37C9-4664-989D-A6A864CFF1F2}">
      <dsp:nvSpPr>
        <dsp:cNvPr id="0" name=""/>
        <dsp:cNvSpPr/>
      </dsp:nvSpPr>
      <dsp:spPr>
        <a:xfrm>
          <a:off x="0" y="1775704"/>
          <a:ext cx="4824536" cy="403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POSTURA</a:t>
          </a:r>
        </a:p>
      </dsp:txBody>
      <dsp:txXfrm>
        <a:off x="1005264" y="1775704"/>
        <a:ext cx="3819271" cy="403569"/>
      </dsp:txXfrm>
    </dsp:sp>
    <dsp:sp modelId="{E789F55A-55AC-46C6-A844-36F34987E1A1}">
      <dsp:nvSpPr>
        <dsp:cNvPr id="0" name=""/>
        <dsp:cNvSpPr/>
      </dsp:nvSpPr>
      <dsp:spPr>
        <a:xfrm>
          <a:off x="40356" y="1816061"/>
          <a:ext cx="964907" cy="3228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3000" b="-63000"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5B0B7-5673-4F49-9303-8055EAFF5095}">
      <dsp:nvSpPr>
        <dsp:cNvPr id="0" name=""/>
        <dsp:cNvSpPr/>
      </dsp:nvSpPr>
      <dsp:spPr>
        <a:xfrm>
          <a:off x="0" y="2220270"/>
          <a:ext cx="4824536" cy="403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TEMPERATURA</a:t>
          </a:r>
          <a:endParaRPr lang="it-IT" sz="1800" kern="1200" dirty="0"/>
        </a:p>
      </dsp:txBody>
      <dsp:txXfrm>
        <a:off x="1005264" y="2220270"/>
        <a:ext cx="3819271" cy="403569"/>
      </dsp:txXfrm>
    </dsp:sp>
    <dsp:sp modelId="{863AC3DD-988E-476E-81FA-76BA17B63ED5}">
      <dsp:nvSpPr>
        <dsp:cNvPr id="0" name=""/>
        <dsp:cNvSpPr/>
      </dsp:nvSpPr>
      <dsp:spPr>
        <a:xfrm>
          <a:off x="40356" y="2259987"/>
          <a:ext cx="964907" cy="3228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8000" b="-128000"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29313-F54F-4784-8CC5-1BF8D411BD9A}" type="datetimeFigureOut">
              <a:rPr lang="it-IT" smtClean="0"/>
              <a:pPr/>
              <a:t>30/07/2015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30338-66F3-4D30-BB87-229F05E5886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8370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0338-66F3-4D30-BB87-229F05E5886C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66311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30/07/2015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30/07/2015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30/07/2015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30/07/2015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1079408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3192416" cy="106984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1231808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90872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100320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99285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20" name="Immagin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188640"/>
            <a:ext cx="2078196" cy="1093740"/>
          </a:xfrm>
          <a:prstGeom prst="rect">
            <a:avLst/>
          </a:prstGeom>
        </p:spPr>
      </p:pic>
      <p:sp>
        <p:nvSpPr>
          <p:cNvPr id="21" name="Titolo 7"/>
          <p:cNvSpPr>
            <a:spLocks noGrp="1"/>
          </p:cNvSpPr>
          <p:nvPr>
            <p:ph type="title"/>
          </p:nvPr>
        </p:nvSpPr>
        <p:spPr>
          <a:xfrm>
            <a:off x="323528" y="301928"/>
            <a:ext cx="2880320" cy="822816"/>
          </a:xfrm>
          <a:noFill/>
        </p:spPr>
        <p:txBody>
          <a:bodyPr>
            <a:norm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pPr algn="l">
              <a:lnSpc>
                <a:spcPts val="2700"/>
              </a:lnSpc>
            </a:pPr>
            <a:endParaRPr lang="it-IT" sz="3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F49D355-16BD-4E45-BD9A-5EA878CF7CBD}" type="datetimeFigureOut">
              <a:rPr lang="it-IT" smtClean="0"/>
              <a:pPr/>
              <a:t>30/07/2015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30/07/2015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30/07/2015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30/07/2015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30/07/2015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76" y="182868"/>
            <a:ext cx="666040" cy="35053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F49D355-16BD-4E45-BD9A-5EA878CF7CBD}" type="datetimeFigureOut">
              <a:rPr lang="it-IT" smtClean="0"/>
              <a:pPr/>
              <a:t>30/07/2015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itechsrl.com/" TargetMode="External"/><Relationship Id="rId2" Type="http://schemas.openxmlformats.org/officeDocument/2006/relationships/hyperlink" Target="mailto:info@aditechsr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7.png"/><Relationship Id="rId7" Type="http://schemas.openxmlformats.org/officeDocument/2006/relationships/image" Target="../media/image8.gif"/><Relationship Id="rId12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olo 2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800" dirty="0" err="1" smtClean="0"/>
              <a:t>Aditech</a:t>
            </a:r>
            <a:r>
              <a:rPr lang="it-IT" sz="4800" dirty="0" smtClean="0"/>
              <a:t> Life</a:t>
            </a:r>
            <a:endParaRPr lang="it-IT" sz="4800" dirty="0"/>
          </a:p>
        </p:txBody>
      </p:sp>
      <p:sp>
        <p:nvSpPr>
          <p:cNvPr id="22" name="Segnaposto testo 21"/>
          <p:cNvSpPr>
            <a:spLocks noGrp="1"/>
          </p:cNvSpPr>
          <p:nvPr>
            <p:ph type="body" sz="half" idx="2"/>
          </p:nvPr>
        </p:nvSpPr>
        <p:spPr>
          <a:xfrm>
            <a:off x="251520" y="1656184"/>
            <a:ext cx="2520280" cy="422108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2400"/>
              </a:spcBef>
            </a:pPr>
            <a:r>
              <a:rPr lang="it-IT" sz="2200" b="1" dirty="0"/>
              <a:t>Acquisizione Parametri</a:t>
            </a:r>
          </a:p>
          <a:p>
            <a:pPr>
              <a:spcBef>
                <a:spcPts val="2400"/>
              </a:spcBef>
            </a:pPr>
            <a:r>
              <a:rPr lang="it-IT" sz="2200" b="1" dirty="0" smtClean="0"/>
              <a:t>Monitoraggio Live da remoto</a:t>
            </a:r>
            <a:endParaRPr lang="it-IT" sz="2200" b="1" dirty="0"/>
          </a:p>
          <a:p>
            <a:pPr>
              <a:spcBef>
                <a:spcPts val="2400"/>
              </a:spcBef>
            </a:pPr>
            <a:r>
              <a:rPr lang="it-IT" sz="2200" b="1" dirty="0" smtClean="0"/>
              <a:t>Storage e Analisi </a:t>
            </a:r>
          </a:p>
          <a:p>
            <a:pPr>
              <a:spcBef>
                <a:spcPts val="2400"/>
              </a:spcBef>
            </a:pPr>
            <a:r>
              <a:rPr lang="it-IT" sz="2200" b="1" dirty="0" smtClean="0"/>
              <a:t>Riconoscimento Eventi</a:t>
            </a:r>
          </a:p>
          <a:p>
            <a:pPr>
              <a:spcBef>
                <a:spcPts val="2400"/>
              </a:spcBef>
            </a:pPr>
            <a:r>
              <a:rPr lang="it-IT" sz="2200" b="1" dirty="0" smtClean="0"/>
              <a:t>Archivio   Pazienti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642918"/>
            <a:ext cx="6000792" cy="343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555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542013" y="4869159"/>
            <a:ext cx="7848803" cy="1440161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it-IT" cap="none" dirty="0" smtClean="0"/>
              <a:t>La segnalazione degli eventi è riportata nel collegamento EVENTI.</a:t>
            </a:r>
          </a:p>
          <a:p>
            <a:pPr algn="just">
              <a:lnSpc>
                <a:spcPct val="120000"/>
              </a:lnSpc>
            </a:pPr>
            <a:r>
              <a:rPr lang="it-IT" cap="none" dirty="0" smtClean="0"/>
              <a:t>Gli allarmi sono raggruppati per paziente. Ad ogni allarme vengono indicate data, ora e tipologia di evento.</a:t>
            </a:r>
            <a:endParaRPr lang="it-IT" cap="none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3384376" cy="8228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it-IT" sz="2000" dirty="0" smtClean="0"/>
              <a:t>Il Portale </a:t>
            </a:r>
            <a:r>
              <a:rPr lang="it-IT" sz="2000" dirty="0" err="1" smtClean="0"/>
              <a:t>Aditech</a:t>
            </a:r>
            <a:r>
              <a:rPr lang="it-IT" sz="2000" dirty="0" smtClean="0"/>
              <a:t> Life </a:t>
            </a:r>
            <a:r>
              <a:rPr lang="it-IT" sz="1400" dirty="0" smtClean="0"/>
              <a:t>Riconoscimento Eventi</a:t>
            </a:r>
            <a:endParaRPr lang="it-IT" sz="1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00174"/>
            <a:ext cx="5715040" cy="336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egnaposto testo 1"/>
          <p:cNvSpPr txBox="1">
            <a:spLocks/>
          </p:cNvSpPr>
          <p:nvPr/>
        </p:nvSpPr>
        <p:spPr>
          <a:xfrm>
            <a:off x="3167808" y="2981323"/>
            <a:ext cx="3024336" cy="876305"/>
          </a:xfrm>
          <a:prstGeom prst="roundRect">
            <a:avLst>
              <a:gd name="adj" fmla="val 3627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anchor="t">
            <a:noAutofit/>
          </a:bodyPr>
          <a:lstStyle>
            <a:defPPr>
              <a:defRPr lang="it-IT"/>
            </a:defPPr>
            <a:lvl1pPr indent="0" algn="ctr">
              <a:spcBef>
                <a:spcPts val="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cap="none" spc="250" baseline="0">
                <a:solidFill>
                  <a:schemeClr val="bg1"/>
                </a:solidFill>
              </a:defRPr>
            </a:lvl1pPr>
            <a:lvl2pPr marL="548640" indent="-274320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>
                <a:solidFill>
                  <a:schemeClr val="tx1">
                    <a:tint val="75000"/>
                  </a:schemeClr>
                </a:solidFill>
              </a:defRPr>
            </a:lvl2pPr>
            <a:lvl3pPr marL="822960" indent="-228600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600">
                <a:solidFill>
                  <a:schemeClr val="tx1">
                    <a:tint val="75000"/>
                  </a:schemeClr>
                </a:solidFill>
              </a:defRPr>
            </a:lvl3pPr>
            <a:lvl4pPr marL="1097280" indent="-228600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-228600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5pPr>
            <a:lvl6pPr marL="1645920" indent="-182880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/>
            </a:lvl6pPr>
            <a:lvl7pPr marL="1920240" indent="-182880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baseline="0"/>
            </a:lvl7pPr>
            <a:lvl8pPr marL="2103120" indent="-182880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/>
            </a:lvl8pPr>
            <a:lvl9pPr marL="2377440" indent="-182880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cap="all" baseline="0"/>
            </a:lvl9pPr>
          </a:lstStyle>
          <a:p>
            <a:r>
              <a:rPr lang="it-IT" sz="1400" dirty="0" smtClean="0"/>
              <a:t>SEGNALAZIONE EVENTI</a:t>
            </a:r>
            <a:endParaRPr lang="it-IT" sz="1400" dirty="0"/>
          </a:p>
        </p:txBody>
      </p:sp>
      <p:sp>
        <p:nvSpPr>
          <p:cNvPr id="11" name="Rettangolo 10"/>
          <p:cNvSpPr/>
          <p:nvPr/>
        </p:nvSpPr>
        <p:spPr>
          <a:xfrm>
            <a:off x="1880231" y="3166685"/>
            <a:ext cx="720080" cy="2337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4900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547664" y="4431226"/>
            <a:ext cx="6400800" cy="2166126"/>
          </a:xfrm>
        </p:spPr>
        <p:txBody>
          <a:bodyPr>
            <a:normAutofit/>
          </a:bodyPr>
          <a:lstStyle/>
          <a:p>
            <a:r>
              <a:rPr lang="it-IT" dirty="0"/>
              <a:t>Via Valenti, </a:t>
            </a:r>
            <a:r>
              <a:rPr lang="it-IT" dirty="0" smtClean="0"/>
              <a:t>2</a:t>
            </a:r>
          </a:p>
          <a:p>
            <a:r>
              <a:rPr lang="it-IT" dirty="0" smtClean="0"/>
              <a:t> </a:t>
            </a:r>
            <a:r>
              <a:rPr lang="it-IT" dirty="0"/>
              <a:t>– 60131 - Ancona</a:t>
            </a:r>
          </a:p>
          <a:p>
            <a:r>
              <a:rPr lang="it-IT" dirty="0"/>
              <a:t>Tel. + 39 071 2901262 </a:t>
            </a:r>
            <a:endParaRPr lang="it-IT" dirty="0" smtClean="0"/>
          </a:p>
          <a:p>
            <a:r>
              <a:rPr lang="it-IT" dirty="0" smtClean="0"/>
              <a:t>Fax </a:t>
            </a:r>
            <a:r>
              <a:rPr lang="it-IT" dirty="0"/>
              <a:t>+39 071 2917195 </a:t>
            </a:r>
            <a:r>
              <a:rPr lang="it-IT" dirty="0" smtClean="0"/>
              <a:t>E-mail</a:t>
            </a:r>
            <a:r>
              <a:rPr lang="it-IT" dirty="0"/>
              <a:t>: </a:t>
            </a:r>
            <a:r>
              <a:rPr lang="it-IT" u="sng" dirty="0">
                <a:hlinkClick r:id="rId2"/>
              </a:rPr>
              <a:t>info@aditechsrl.com</a:t>
            </a:r>
            <a:r>
              <a:rPr lang="it-IT" dirty="0"/>
              <a:t> </a:t>
            </a:r>
            <a:r>
              <a:rPr lang="it-IT" dirty="0" smtClean="0"/>
              <a:t> </a:t>
            </a:r>
            <a:r>
              <a:rPr lang="it-IT" u="sng" dirty="0" smtClean="0">
                <a:hlinkClick r:id="rId3"/>
              </a:rPr>
              <a:t>www.aditechsrl.com</a:t>
            </a:r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7200" dirty="0" err="1" smtClean="0"/>
              <a:t>Aditech</a:t>
            </a:r>
            <a:r>
              <a:rPr lang="it-IT" sz="7200" dirty="0" smtClean="0"/>
              <a:t> Life</a:t>
            </a:r>
            <a:endParaRPr lang="it-IT" sz="72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7032" y="2924943"/>
            <a:ext cx="2862064" cy="150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126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testo 13"/>
          <p:cNvSpPr>
            <a:spLocks noGrp="1"/>
          </p:cNvSpPr>
          <p:nvPr>
            <p:ph type="body" idx="1"/>
          </p:nvPr>
        </p:nvSpPr>
        <p:spPr>
          <a:xfrm>
            <a:off x="539552" y="2304741"/>
            <a:ext cx="4176464" cy="266429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it-IT" cap="none" dirty="0" smtClean="0"/>
              <a:t>Una piattaforma pensata per consentire la visualizzazione in tempo reale e lo </a:t>
            </a:r>
            <a:r>
              <a:rPr lang="it-IT" cap="none" dirty="0" err="1" smtClean="0"/>
              <a:t>storage</a:t>
            </a:r>
            <a:r>
              <a:rPr lang="it-IT" cap="none" dirty="0" smtClean="0"/>
              <a:t> di tutti i parametri fisiologici e posturali che è possibile acquisire tramite il device </a:t>
            </a:r>
            <a:r>
              <a:rPr lang="it-IT" cap="none" dirty="0" err="1" smtClean="0"/>
              <a:t>bioharness</a:t>
            </a:r>
            <a:r>
              <a:rPr lang="it-IT" cap="none" dirty="0" smtClean="0"/>
              <a:t> 3.0 (</a:t>
            </a:r>
            <a:r>
              <a:rPr lang="it-IT" cap="none" dirty="0" err="1" smtClean="0"/>
              <a:t>BH</a:t>
            </a:r>
            <a:r>
              <a:rPr lang="it-IT" cap="none" dirty="0" smtClean="0"/>
              <a:t> </a:t>
            </a:r>
            <a:r>
              <a:rPr lang="it-IT" cap="none" dirty="0"/>
              <a:t>3</a:t>
            </a:r>
            <a:r>
              <a:rPr lang="it-IT" cap="none" dirty="0" smtClean="0"/>
              <a:t>).</a:t>
            </a:r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323528" y="332656"/>
            <a:ext cx="2880320" cy="822816"/>
          </a:xfrm>
        </p:spPr>
        <p:txBody>
          <a:bodyPr>
            <a:normAutofit/>
          </a:bodyPr>
          <a:lstStyle/>
          <a:p>
            <a:r>
              <a:rPr lang="it-IT" b="1" dirty="0" smtClean="0"/>
              <a:t>Il Sistema</a:t>
            </a:r>
            <a:endParaRPr lang="it-IT" b="1" dirty="0"/>
          </a:p>
        </p:txBody>
      </p:sp>
      <p:pic>
        <p:nvPicPr>
          <p:cNvPr id="2056" name="Picture 8" descr="http://us.123rf.com/400wm/400/400/d7m7r/d7m7r1002/d7m7r100200006/6380570-sagoma-della-person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49" t="-356" r="8136" b="9366"/>
          <a:stretch/>
        </p:blipFill>
        <p:spPr bwMode="auto">
          <a:xfrm>
            <a:off x="5426015" y="4805640"/>
            <a:ext cx="1301772" cy="135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333" b="95000" l="1786" r="989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4343" y="5133025"/>
            <a:ext cx="1655743" cy="709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 descr="http://www.psicolinea.it/wp-content/uploads/2009/08/medici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6193" y="2010760"/>
            <a:ext cx="1102849" cy="121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reccia circolare in su 20"/>
          <p:cNvSpPr/>
          <p:nvPr/>
        </p:nvSpPr>
        <p:spPr>
          <a:xfrm rot="19998893">
            <a:off x="6590144" y="5505677"/>
            <a:ext cx="1330191" cy="32403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2060" name="Picture 12" descr="http://wiki.openelec.tv/images/a/a9/Bluetooth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68" y="5490836"/>
            <a:ext cx="488141" cy="48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c.dryicons.com/images/icon_sets/travel_and_tourism_part_2/png/512x512/wif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04418">
            <a:off x="7654039" y="3969207"/>
            <a:ext cx="575771" cy="57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inteoria.net/wp-content/uploads/2011/06/serve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2743" y="2302576"/>
            <a:ext cx="1107604" cy="111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reccia circolare in su 27"/>
          <p:cNvSpPr/>
          <p:nvPr/>
        </p:nvSpPr>
        <p:spPr>
          <a:xfrm rot="16684839">
            <a:off x="7913128" y="3796208"/>
            <a:ext cx="1330191" cy="32403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2" name="Freccia circolare in su 31"/>
          <p:cNvSpPr/>
          <p:nvPr/>
        </p:nvSpPr>
        <p:spPr>
          <a:xfrm rot="21166826" flipV="1">
            <a:off x="6223274" y="2151199"/>
            <a:ext cx="1212560" cy="33885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33" name="Picture 14" descr="http://c.dryicons.com/images/icon_sets/travel_and_tourism_part_2/png/512x512/wif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748021">
            <a:off x="6390443" y="2408790"/>
            <a:ext cx="575771" cy="57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43702" y="3929066"/>
            <a:ext cx="8382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Segnaposto testo 13"/>
          <p:cNvSpPr txBox="1">
            <a:spLocks/>
          </p:cNvSpPr>
          <p:nvPr/>
        </p:nvSpPr>
        <p:spPr>
          <a:xfrm>
            <a:off x="251520" y="2320626"/>
            <a:ext cx="4608512" cy="2664296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it-IT" cap="none" dirty="0" smtClean="0"/>
              <a:t>Struttura del sistema:</a:t>
            </a:r>
          </a:p>
          <a:p>
            <a:pPr marL="285750" lvl="0" indent="-285750" algn="l">
              <a:buFont typeface="Arial" pitchFamily="34" charset="0"/>
              <a:buChar char="•"/>
            </a:pPr>
            <a:r>
              <a:rPr lang="it-IT" cap="none" dirty="0" smtClean="0"/>
              <a:t>Il BH3 comunica via bluetooth con uno smartphone/tablet </a:t>
            </a:r>
            <a:r>
              <a:rPr lang="it-IT" cap="none" dirty="0" err="1" smtClean="0"/>
              <a:t>android</a:t>
            </a:r>
            <a:r>
              <a:rPr lang="it-IT" cap="none" dirty="0" smtClean="0"/>
              <a:t> attraverso un’applicazione, </a:t>
            </a:r>
            <a:r>
              <a:rPr lang="it-IT" cap="none" dirty="0" err="1" smtClean="0"/>
              <a:t>Aditech</a:t>
            </a:r>
            <a:r>
              <a:rPr lang="it-IT" cap="none" dirty="0" smtClean="0"/>
              <a:t> Life, creata ad hoc.</a:t>
            </a:r>
          </a:p>
          <a:p>
            <a:pPr marL="285750" lvl="0" indent="-285750" algn="l">
              <a:buFont typeface="Arial" pitchFamily="34" charset="0"/>
              <a:buChar char="•"/>
            </a:pPr>
            <a:r>
              <a:rPr lang="it-IT" cap="none" dirty="0" smtClean="0"/>
              <a:t>L’applicazione è in grado di inviare i dati ad un server dedicato.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it-IT" cap="none" dirty="0" smtClean="0"/>
              <a:t>Tali </a:t>
            </a:r>
            <a:r>
              <a:rPr lang="it-IT" cap="none" dirty="0"/>
              <a:t>dati </a:t>
            </a:r>
            <a:r>
              <a:rPr lang="it-IT" cap="none" dirty="0" smtClean="0"/>
              <a:t>vengono memorizzati </a:t>
            </a:r>
            <a:r>
              <a:rPr lang="it-IT" cap="none" dirty="0"/>
              <a:t>e posso essere </a:t>
            </a:r>
            <a:r>
              <a:rPr lang="it-IT" cap="none" dirty="0" smtClean="0"/>
              <a:t>visualizzati dal clinico </a:t>
            </a:r>
            <a:r>
              <a:rPr lang="it-IT" cap="none" dirty="0"/>
              <a:t>in tempo reale tramite web browser.</a:t>
            </a:r>
          </a:p>
        </p:txBody>
      </p:sp>
      <p:pic>
        <p:nvPicPr>
          <p:cNvPr id="2050" name="Picture 2" descr="http://www.enterpriselab.it/images/images_articoli/Smartphone%20Tablet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9468" y="4581128"/>
            <a:ext cx="118261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maccio\Dropbox\Lavoro\Aditech\Sito Aditechsrl\e-commerce\immagini_prodotti\aditechLifeMini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929190" y="3071810"/>
            <a:ext cx="1666771" cy="10715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8562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4" grpId="1" build="p"/>
      <p:bldP spid="34" grpId="0" uiExpan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maccio\Desktop\aditechLife_not_connect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571612"/>
            <a:ext cx="1719460" cy="3355044"/>
          </a:xfrm>
          <a:prstGeom prst="rect">
            <a:avLst/>
          </a:prstGeom>
          <a:noFill/>
        </p:spPr>
      </p:pic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95536" y="1844824"/>
            <a:ext cx="4104456" cy="2155680"/>
          </a:xfrm>
        </p:spPr>
        <p:txBody>
          <a:bodyPr vert="horz" anchor="t">
            <a:noAutofit/>
          </a:bodyPr>
          <a:lstStyle/>
          <a:p>
            <a:pPr algn="just"/>
            <a:r>
              <a:rPr lang="it-IT" sz="1400" cap="none" dirty="0" smtClean="0"/>
              <a:t>L’applicazione </a:t>
            </a:r>
            <a:r>
              <a:rPr lang="it-IT" sz="1400" cap="none" dirty="0" err="1" smtClean="0"/>
              <a:t>Aditech</a:t>
            </a:r>
            <a:r>
              <a:rPr lang="it-IT" sz="1400" cap="none" dirty="0" smtClean="0"/>
              <a:t> Life è molto semplice da installare ed è compatibile con un qualsiasi dispositivo con SO </a:t>
            </a:r>
            <a:r>
              <a:rPr lang="it-IT" sz="1400" cap="none" dirty="0" err="1" smtClean="0"/>
              <a:t>Android</a:t>
            </a:r>
            <a:r>
              <a:rPr lang="it-IT" sz="1400" cap="none" dirty="0" smtClean="0"/>
              <a:t>.</a:t>
            </a:r>
          </a:p>
          <a:p>
            <a:pPr algn="just"/>
            <a:endParaRPr lang="it-IT" sz="1400" cap="none" dirty="0" smtClean="0"/>
          </a:p>
          <a:p>
            <a:pPr algn="just"/>
            <a:r>
              <a:rPr lang="it-IT" sz="1400" cap="none" dirty="0" smtClean="0"/>
              <a:t>Al primo accesso vanno eseguite le configurazioni del sensore e del server </a:t>
            </a:r>
            <a:r>
              <a:rPr lang="it-IT" sz="1400" cap="none" dirty="0" err="1" smtClean="0"/>
              <a:t>Aditech</a:t>
            </a:r>
            <a:r>
              <a:rPr lang="it-IT" sz="1400" cap="none" dirty="0" smtClean="0"/>
              <a:t> Life.</a:t>
            </a: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</a:t>
            </a:r>
            <a:r>
              <a:rPr lang="it-IT" dirty="0" err="1" smtClean="0"/>
              <a:t>APP</a:t>
            </a:r>
            <a:endParaRPr lang="it-IT" dirty="0"/>
          </a:p>
        </p:txBody>
      </p:sp>
      <p:sp>
        <p:nvSpPr>
          <p:cNvPr id="7" name="Segnaposto testo 5"/>
          <p:cNvSpPr txBox="1">
            <a:spLocks/>
          </p:cNvSpPr>
          <p:nvPr/>
        </p:nvSpPr>
        <p:spPr>
          <a:xfrm>
            <a:off x="485125" y="5157192"/>
            <a:ext cx="8128520" cy="1008112"/>
          </a:xfrm>
          <a:prstGeom prst="roundRect">
            <a:avLst>
              <a:gd name="adj" fmla="val 4940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anchor="t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it-IT" cap="none" dirty="0" smtClean="0">
                <a:solidFill>
                  <a:schemeClr val="bg1"/>
                </a:solidFill>
              </a:rPr>
              <a:t>ESTREMA FACILITA’ DI D’USO</a:t>
            </a:r>
          </a:p>
          <a:p>
            <a:pPr>
              <a:spcBef>
                <a:spcPts val="0"/>
              </a:spcBef>
            </a:pPr>
            <a:r>
              <a:rPr lang="it-IT" cap="none" dirty="0" smtClean="0">
                <a:solidFill>
                  <a:schemeClr val="bg1"/>
                </a:solidFill>
              </a:rPr>
              <a:t>L’UTENTE PUO’ CONTINUARE AD USARE IL TELEFONO SECONDO LE SUE ABITUDINI</a:t>
            </a:r>
            <a:endParaRPr lang="it-IT" cap="none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maccio\Desktop\aditechLife_logi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3259" y="1575042"/>
            <a:ext cx="1719005" cy="3354156"/>
          </a:xfrm>
          <a:prstGeom prst="rect">
            <a:avLst/>
          </a:prstGeom>
          <a:noFill/>
        </p:spPr>
      </p:pic>
      <p:pic>
        <p:nvPicPr>
          <p:cNvPr id="1027" name="Picture 3" descr="C:\Users\maccio\Desktop\aditechLife_connect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0515" y="1571612"/>
            <a:ext cx="1719005" cy="3354156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357190" y="4071942"/>
            <a:ext cx="41433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it-IT" sz="1400" b="1" spc="250" dirty="0" smtClean="0">
                <a:solidFill>
                  <a:schemeClr val="tx2"/>
                </a:solidFill>
              </a:rPr>
              <a:t>Successivamente all’utente  richiesto soltanto di attivare la connessione perché il sistema si metta in funzione.</a:t>
            </a:r>
          </a:p>
        </p:txBody>
      </p:sp>
    </p:spTree>
    <p:extLst>
      <p:ext uri="{BB962C8B-B14F-4D97-AF65-F5344CB8AC3E}">
        <p14:creationId xmlns:p14="http://schemas.microsoft.com/office/powerpoint/2010/main" xmlns="" val="3398809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/>
      <p:bldP spid="7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539552" y="4797152"/>
            <a:ext cx="7992888" cy="1385193"/>
          </a:xfrm>
        </p:spPr>
        <p:txBody>
          <a:bodyPr/>
          <a:lstStyle/>
          <a:p>
            <a:pPr algn="l"/>
            <a:r>
              <a:rPr lang="it-IT" cap="none" dirty="0" smtClean="0">
                <a:solidFill>
                  <a:schemeClr val="tx1"/>
                </a:solidFill>
              </a:rPr>
              <a:t>Al portale si accede tramite web browser (</a:t>
            </a:r>
            <a:r>
              <a:rPr lang="it-IT" cap="none" dirty="0" err="1" smtClean="0">
                <a:solidFill>
                  <a:schemeClr val="tx1"/>
                </a:solidFill>
              </a:rPr>
              <a:t>Mozilla</a:t>
            </a:r>
            <a:r>
              <a:rPr lang="it-IT" cap="none" dirty="0" smtClean="0">
                <a:solidFill>
                  <a:schemeClr val="tx1"/>
                </a:solidFill>
              </a:rPr>
              <a:t>).</a:t>
            </a:r>
          </a:p>
          <a:p>
            <a:pPr algn="l"/>
            <a:endParaRPr lang="it-IT" cap="none" dirty="0" smtClean="0">
              <a:solidFill>
                <a:schemeClr val="tx1"/>
              </a:solidFill>
            </a:endParaRPr>
          </a:p>
          <a:p>
            <a:pPr algn="l"/>
            <a:r>
              <a:rPr lang="it-IT" cap="none" dirty="0" smtClean="0">
                <a:solidFill>
                  <a:schemeClr val="tx1"/>
                </a:solidFill>
              </a:rPr>
              <a:t>Per accedere è necessario avere le credenziali di ingresso ed essere registrati come utenti di sistema.</a:t>
            </a:r>
          </a:p>
          <a:p>
            <a:pPr algn="l"/>
            <a:endParaRPr lang="it-IT" cap="none" dirty="0">
              <a:solidFill>
                <a:schemeClr val="tx1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Il Portale </a:t>
            </a:r>
            <a:r>
              <a:rPr lang="it-IT" dirty="0" err="1" smtClean="0"/>
              <a:t>Aditech</a:t>
            </a:r>
            <a:r>
              <a:rPr lang="it-IT" dirty="0" smtClean="0"/>
              <a:t> Life</a:t>
            </a:r>
            <a:endParaRPr lang="it-IT" dirty="0"/>
          </a:p>
        </p:txBody>
      </p:sp>
      <p:pic>
        <p:nvPicPr>
          <p:cNvPr id="3075" name="Picture 3" descr="C:\Users\maccio\Dropbox\Lavoro\Aditech\Sito Aditechsrl\e-commerce\immagini_prodotti\aditechLife_2_e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76409"/>
            <a:ext cx="6352622" cy="2967037"/>
          </a:xfrm>
          <a:prstGeom prst="rect">
            <a:avLst/>
          </a:prstGeom>
          <a:noFill/>
        </p:spPr>
      </p:pic>
      <p:sp>
        <p:nvSpPr>
          <p:cNvPr id="7" name="Segnaposto testo 1"/>
          <p:cNvSpPr txBox="1">
            <a:spLocks/>
          </p:cNvSpPr>
          <p:nvPr/>
        </p:nvSpPr>
        <p:spPr>
          <a:xfrm>
            <a:off x="4973602" y="1511241"/>
            <a:ext cx="3846870" cy="1206587"/>
          </a:xfrm>
          <a:prstGeom prst="roundRect">
            <a:avLst>
              <a:gd name="adj" fmla="val 3627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anchor="t">
            <a:noAutofit/>
          </a:bodyPr>
          <a:lstStyle>
            <a:defPPr>
              <a:defRPr lang="it-IT"/>
            </a:defPPr>
            <a:lvl1pPr indent="0" algn="ctr">
              <a:spcBef>
                <a:spcPts val="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cap="none" spc="250" baseline="0">
                <a:solidFill>
                  <a:schemeClr val="bg1"/>
                </a:solidFill>
              </a:defRPr>
            </a:lvl1pPr>
            <a:lvl2pPr marL="548640" indent="-274320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>
                <a:solidFill>
                  <a:schemeClr val="tx1">
                    <a:tint val="75000"/>
                  </a:schemeClr>
                </a:solidFill>
              </a:defRPr>
            </a:lvl2pPr>
            <a:lvl3pPr marL="822960" indent="-228600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600">
                <a:solidFill>
                  <a:schemeClr val="tx1">
                    <a:tint val="75000"/>
                  </a:schemeClr>
                </a:solidFill>
              </a:defRPr>
            </a:lvl3pPr>
            <a:lvl4pPr marL="1097280" indent="-228600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-228600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5pPr>
            <a:lvl6pPr marL="1645920" indent="-182880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/>
            </a:lvl6pPr>
            <a:lvl7pPr marL="1920240" indent="-182880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baseline="0"/>
            </a:lvl7pPr>
            <a:lvl8pPr marL="2103120" indent="-182880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/>
            </a:lvl8pPr>
            <a:lvl9pPr marL="2377440" indent="-182880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cap="all" baseline="0"/>
            </a:lvl9pPr>
          </a:lstStyle>
          <a:p>
            <a:r>
              <a:rPr lang="it-IT" sz="1400" dirty="0" smtClean="0"/>
              <a:t>ACCESSIBILE DA QUALSIASI POSTAZIONE DOTATA DI NAVIGAZIONE INTERNET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xmlns="" val="15803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827584" y="2204864"/>
            <a:ext cx="7488695" cy="864096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it-IT" cap="none" dirty="0" smtClean="0"/>
              <a:t>I parametri fisiologici acquisiti ed a disposizione del clinico sul portale sono:</a:t>
            </a:r>
            <a:endParaRPr lang="it-IT" cap="none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3384376" cy="8228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it-IT" sz="2000" dirty="0"/>
              <a:t>Il Portale </a:t>
            </a:r>
            <a:r>
              <a:rPr lang="it-IT" sz="2000" dirty="0" err="1" smtClean="0"/>
              <a:t>Aditech</a:t>
            </a:r>
            <a:r>
              <a:rPr lang="it-IT" sz="2000" dirty="0" smtClean="0"/>
              <a:t> Life</a:t>
            </a:r>
            <a:br>
              <a:rPr lang="it-IT" sz="2000" dirty="0" smtClean="0"/>
            </a:br>
            <a:r>
              <a:rPr lang="it-IT" sz="1400" dirty="0" smtClean="0"/>
              <a:t>Acquisizione Parametri</a:t>
            </a:r>
            <a:endParaRPr lang="it-IT" sz="1400" dirty="0"/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xmlns="" val="1662712391"/>
              </p:ext>
            </p:extLst>
          </p:nvPr>
        </p:nvGraphicFramePr>
        <p:xfrm>
          <a:off x="2159732" y="3140968"/>
          <a:ext cx="4824536" cy="2623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8891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542013" y="4797152"/>
            <a:ext cx="8206451" cy="151216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</a:pPr>
            <a:r>
              <a:rPr lang="it-IT" cap="none" dirty="0" smtClean="0"/>
              <a:t>All’interno del portale vi è un archivio con tutti i pazienti del sistema. In qualsiasi momento il database può essere modificato e possono essere inseriti nuovi utenti.</a:t>
            </a:r>
          </a:p>
          <a:p>
            <a:pPr algn="just">
              <a:lnSpc>
                <a:spcPct val="120000"/>
              </a:lnSpc>
            </a:pPr>
            <a:r>
              <a:rPr lang="it-IT" cap="none" dirty="0" smtClean="0"/>
              <a:t>Per ogni paziente c’è la possibilità di inserire dati personali e contatti.</a:t>
            </a:r>
            <a:endParaRPr lang="it-IT" cap="none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3384376" cy="8228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it-IT" sz="2000" dirty="0" smtClean="0"/>
              <a:t>Il Portale </a:t>
            </a:r>
            <a:r>
              <a:rPr lang="it-IT" sz="2000" dirty="0" err="1" smtClean="0"/>
              <a:t>Aditech</a:t>
            </a:r>
            <a:r>
              <a:rPr lang="it-IT" sz="2000" dirty="0" smtClean="0"/>
              <a:t> Life </a:t>
            </a:r>
            <a:r>
              <a:rPr lang="it-IT" sz="1400" dirty="0" smtClean="0"/>
              <a:t>Archivio Pazienti</a:t>
            </a:r>
            <a:endParaRPr lang="it-IT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4981" y="1552562"/>
            <a:ext cx="5357850" cy="315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7965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1043643" y="4636095"/>
            <a:ext cx="7056715" cy="1601217"/>
          </a:xfrm>
        </p:spPr>
        <p:txBody>
          <a:bodyPr>
            <a:normAutofit fontScale="92500"/>
          </a:bodyPr>
          <a:lstStyle/>
          <a:p>
            <a:pPr algn="just">
              <a:lnSpc>
                <a:spcPct val="120000"/>
              </a:lnSpc>
            </a:pPr>
            <a:r>
              <a:rPr lang="it-IT" cap="none" dirty="0" smtClean="0"/>
              <a:t>I dati di TUTTI i pazienti disponibili in tempo reale.</a:t>
            </a:r>
          </a:p>
          <a:p>
            <a:pPr algn="just">
              <a:lnSpc>
                <a:spcPct val="120000"/>
              </a:lnSpc>
            </a:pPr>
            <a:r>
              <a:rPr lang="it-IT" cap="none" dirty="0"/>
              <a:t>L</a:t>
            </a:r>
            <a:r>
              <a:rPr lang="it-IT" cap="none" dirty="0" smtClean="0"/>
              <a:t>e misurazioni dei parametri fisiologici sono aggiornate ogni secondo. </a:t>
            </a:r>
          </a:p>
          <a:p>
            <a:pPr algn="just">
              <a:lnSpc>
                <a:spcPct val="120000"/>
              </a:lnSpc>
            </a:pPr>
            <a:r>
              <a:rPr lang="it-IT" cap="none" dirty="0" smtClean="0"/>
              <a:t>Tutti gli utenti connessi sono evidenziati così come la data dell’ultimo accesso.</a:t>
            </a:r>
            <a:endParaRPr lang="it-IT" cap="none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3384376" cy="8228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it-IT" sz="2000" dirty="0" smtClean="0"/>
              <a:t>Il Portale </a:t>
            </a:r>
            <a:r>
              <a:rPr lang="it-IT" sz="2000" dirty="0" err="1" smtClean="0"/>
              <a:t>Aditech</a:t>
            </a:r>
            <a:r>
              <a:rPr lang="it-IT" sz="2000" dirty="0" smtClean="0"/>
              <a:t> Life </a:t>
            </a:r>
            <a:r>
              <a:rPr lang="it-IT" sz="1400" dirty="0" smtClean="0"/>
              <a:t>Monitoraggio Live</a:t>
            </a:r>
            <a:endParaRPr lang="it-IT"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98572"/>
            <a:ext cx="7072362" cy="309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egnaposto testo 1"/>
          <p:cNvSpPr txBox="1">
            <a:spLocks/>
          </p:cNvSpPr>
          <p:nvPr/>
        </p:nvSpPr>
        <p:spPr>
          <a:xfrm>
            <a:off x="2915816" y="3067164"/>
            <a:ext cx="5688632" cy="465435"/>
          </a:xfrm>
          <a:prstGeom prst="roundRect">
            <a:avLst>
              <a:gd name="adj" fmla="val 3627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anchor="t">
            <a:noAutofit/>
          </a:bodyPr>
          <a:lstStyle>
            <a:defPPr>
              <a:defRPr lang="it-IT"/>
            </a:defPPr>
            <a:lvl1pPr indent="0" algn="ctr">
              <a:spcBef>
                <a:spcPts val="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cap="none" spc="250" baseline="0">
                <a:solidFill>
                  <a:schemeClr val="bg1"/>
                </a:solidFill>
              </a:defRPr>
            </a:lvl1pPr>
            <a:lvl2pPr marL="548640" indent="-274320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>
                <a:solidFill>
                  <a:schemeClr val="tx1">
                    <a:tint val="75000"/>
                  </a:schemeClr>
                </a:solidFill>
              </a:defRPr>
            </a:lvl2pPr>
            <a:lvl3pPr marL="822960" indent="-228600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600">
                <a:solidFill>
                  <a:schemeClr val="tx1">
                    <a:tint val="75000"/>
                  </a:schemeClr>
                </a:solidFill>
              </a:defRPr>
            </a:lvl3pPr>
            <a:lvl4pPr marL="1097280" indent="-228600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-228600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5pPr>
            <a:lvl6pPr marL="1645920" indent="-182880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/>
            </a:lvl6pPr>
            <a:lvl7pPr marL="1920240" indent="-182880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baseline="0"/>
            </a:lvl7pPr>
            <a:lvl8pPr marL="2103120" indent="-182880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/>
            </a:lvl8pPr>
            <a:lvl9pPr marL="2377440" indent="-182880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cap="all" baseline="0"/>
            </a:lvl9pPr>
          </a:lstStyle>
          <a:p>
            <a:r>
              <a:rPr lang="it-IT" sz="1400" dirty="0"/>
              <a:t>STATUS di tutti i pazienti in </a:t>
            </a:r>
            <a:r>
              <a:rPr lang="it-IT" sz="1400" dirty="0" smtClean="0"/>
              <a:t>REAL-TIME</a:t>
            </a:r>
            <a:endParaRPr lang="it-IT" sz="1400" dirty="0"/>
          </a:p>
          <a:p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xmlns="" val="160765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827584" y="4869161"/>
            <a:ext cx="7848803" cy="115212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it-IT" cap="none" dirty="0" smtClean="0"/>
              <a:t>Per ogni utente connesso è possibile aprire una </a:t>
            </a:r>
            <a:r>
              <a:rPr lang="it-IT" cap="none" dirty="0" err="1" smtClean="0"/>
              <a:t>TAB</a:t>
            </a:r>
            <a:r>
              <a:rPr lang="it-IT" cap="none" dirty="0" smtClean="0"/>
              <a:t> con lo streaming in tempo reale di tutte le acquisizioni.</a:t>
            </a:r>
          </a:p>
          <a:p>
            <a:pPr algn="just">
              <a:lnSpc>
                <a:spcPct val="120000"/>
              </a:lnSpc>
            </a:pPr>
            <a:r>
              <a:rPr lang="it-IT" cap="none" dirty="0" smtClean="0"/>
              <a:t>I valori si aggiornano ogni secondo.</a:t>
            </a:r>
          </a:p>
          <a:p>
            <a:pPr algn="just">
              <a:lnSpc>
                <a:spcPct val="120000"/>
              </a:lnSpc>
            </a:pPr>
            <a:endParaRPr lang="it-IT" cap="none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3384376" cy="8228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it-IT" sz="2000" dirty="0" smtClean="0"/>
              <a:t>Il Portale </a:t>
            </a:r>
            <a:r>
              <a:rPr lang="it-IT" sz="2000" dirty="0" err="1" smtClean="0"/>
              <a:t>Aditech</a:t>
            </a:r>
            <a:r>
              <a:rPr lang="it-IT" sz="2000" dirty="0" smtClean="0"/>
              <a:t> Life </a:t>
            </a:r>
            <a:r>
              <a:rPr lang="it-IT" sz="1400" dirty="0" smtClean="0"/>
              <a:t>Monitoraggio Live</a:t>
            </a:r>
            <a:endParaRPr lang="it-IT" sz="1400" dirty="0"/>
          </a:p>
        </p:txBody>
      </p:sp>
      <p:pic>
        <p:nvPicPr>
          <p:cNvPr id="5122" name="Picture 2" descr="C:\Users\maccio\Dropbox\Lavoro\Aditech\Sito Aditechsrl\e-commerce\immagini_prodotti\aditechLif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71612"/>
            <a:ext cx="7215238" cy="3155126"/>
          </a:xfrm>
          <a:prstGeom prst="rect">
            <a:avLst/>
          </a:prstGeom>
          <a:noFill/>
        </p:spPr>
      </p:pic>
      <p:sp>
        <p:nvSpPr>
          <p:cNvPr id="6" name="Segnaposto testo 1"/>
          <p:cNvSpPr txBox="1">
            <a:spLocks/>
          </p:cNvSpPr>
          <p:nvPr/>
        </p:nvSpPr>
        <p:spPr>
          <a:xfrm>
            <a:off x="357158" y="1320491"/>
            <a:ext cx="2736304" cy="465435"/>
          </a:xfrm>
          <a:prstGeom prst="roundRect">
            <a:avLst>
              <a:gd name="adj" fmla="val 3627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anchor="t">
            <a:noAutofit/>
          </a:bodyPr>
          <a:lstStyle>
            <a:defPPr>
              <a:defRPr lang="it-IT"/>
            </a:defPPr>
            <a:lvl1pPr indent="0" algn="ctr">
              <a:spcBef>
                <a:spcPts val="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cap="none" spc="250" baseline="0">
                <a:solidFill>
                  <a:schemeClr val="bg1"/>
                </a:solidFill>
              </a:defRPr>
            </a:lvl1pPr>
            <a:lvl2pPr marL="548640" indent="-274320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>
                <a:solidFill>
                  <a:schemeClr val="tx1">
                    <a:tint val="75000"/>
                  </a:schemeClr>
                </a:solidFill>
              </a:defRPr>
            </a:lvl2pPr>
            <a:lvl3pPr marL="822960" indent="-228600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600">
                <a:solidFill>
                  <a:schemeClr val="tx1">
                    <a:tint val="75000"/>
                  </a:schemeClr>
                </a:solidFill>
              </a:defRPr>
            </a:lvl3pPr>
            <a:lvl4pPr marL="1097280" indent="-228600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-228600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5pPr>
            <a:lvl6pPr marL="1645920" indent="-182880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/>
            </a:lvl6pPr>
            <a:lvl7pPr marL="1920240" indent="-182880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baseline="0"/>
            </a:lvl7pPr>
            <a:lvl8pPr marL="2103120" indent="-182880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/>
            </a:lvl8pPr>
            <a:lvl9pPr marL="2377440" indent="-182880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cap="all" baseline="0"/>
            </a:lvl9pPr>
          </a:lstStyle>
          <a:p>
            <a:r>
              <a:rPr lang="it-IT" sz="1400" dirty="0" smtClean="0"/>
              <a:t>ECG </a:t>
            </a:r>
            <a:r>
              <a:rPr lang="it-IT" sz="1400" dirty="0"/>
              <a:t>in </a:t>
            </a:r>
            <a:r>
              <a:rPr lang="it-IT" sz="1400" dirty="0" smtClean="0"/>
              <a:t>REAL-TIME</a:t>
            </a:r>
            <a:endParaRPr lang="it-IT" sz="1400" dirty="0"/>
          </a:p>
          <a:p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xmlns="" val="48819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755576" y="4581128"/>
            <a:ext cx="7848803" cy="1440161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it-IT" cap="none" dirty="0" smtClean="0"/>
              <a:t>Per ogni paziente tutte le registrazioni effettuate sono archiviate e rese disponibili per essere analizzate.</a:t>
            </a:r>
          </a:p>
          <a:p>
            <a:pPr algn="just">
              <a:lnSpc>
                <a:spcPct val="120000"/>
              </a:lnSpc>
            </a:pPr>
            <a:r>
              <a:rPr lang="it-IT" cap="none" dirty="0" smtClean="0"/>
              <a:t>Tools di ricerca consentono di stabilire facilmente quali eventi si sono verificati. </a:t>
            </a:r>
            <a:endParaRPr lang="it-IT" cap="none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3384376" cy="8228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it-IT" sz="2000" dirty="0" smtClean="0"/>
              <a:t>Il Portale </a:t>
            </a:r>
            <a:r>
              <a:rPr lang="it-IT" sz="2000" dirty="0" err="1" smtClean="0"/>
              <a:t>Aditech</a:t>
            </a:r>
            <a:r>
              <a:rPr lang="it-IT" sz="2000" dirty="0" smtClean="0"/>
              <a:t> Life </a:t>
            </a:r>
            <a:r>
              <a:rPr lang="it-IT" sz="1400" dirty="0" err="1" smtClean="0"/>
              <a:t>Storage</a:t>
            </a:r>
            <a:r>
              <a:rPr lang="it-IT" sz="1400" dirty="0" smtClean="0"/>
              <a:t> ed Analisi</a:t>
            </a:r>
            <a:endParaRPr lang="it-IT" sz="1400" dirty="0"/>
          </a:p>
        </p:txBody>
      </p:sp>
      <p:sp>
        <p:nvSpPr>
          <p:cNvPr id="9" name="Segnaposto testo 1"/>
          <p:cNvSpPr txBox="1">
            <a:spLocks/>
          </p:cNvSpPr>
          <p:nvPr/>
        </p:nvSpPr>
        <p:spPr>
          <a:xfrm>
            <a:off x="755576" y="4581127"/>
            <a:ext cx="7848803" cy="1440161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it-IT" cap="none" dirty="0" smtClean="0"/>
              <a:t>Posso essere impostate delle soglie di allarme.</a:t>
            </a:r>
          </a:p>
          <a:p>
            <a:pPr algn="just">
              <a:lnSpc>
                <a:spcPct val="120000"/>
              </a:lnSpc>
            </a:pPr>
            <a:r>
              <a:rPr lang="it-IT" cap="none" dirty="0" smtClean="0"/>
              <a:t>Al momento del superamento delle soglie il sistema memorizza l’evento e lo segnala.</a:t>
            </a:r>
            <a:endParaRPr lang="it-IT" cap="none" dirty="0"/>
          </a:p>
        </p:txBody>
      </p:sp>
      <p:pic>
        <p:nvPicPr>
          <p:cNvPr id="1026" name="Picture 2" descr="C:\Users\maccio\Dropbox\Lavoro\Aditech\Sito Aditechsrl\e-commerce\immagini_prodotti\aditechLife_re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408" y="1500174"/>
            <a:ext cx="7188130" cy="3143272"/>
          </a:xfrm>
          <a:prstGeom prst="rect">
            <a:avLst/>
          </a:prstGeom>
          <a:noFill/>
        </p:spPr>
      </p:pic>
      <p:sp>
        <p:nvSpPr>
          <p:cNvPr id="6" name="Segnaposto testo 1"/>
          <p:cNvSpPr txBox="1">
            <a:spLocks/>
          </p:cNvSpPr>
          <p:nvPr/>
        </p:nvSpPr>
        <p:spPr>
          <a:xfrm>
            <a:off x="5666334" y="2091745"/>
            <a:ext cx="3024336" cy="876305"/>
          </a:xfrm>
          <a:prstGeom prst="roundRect">
            <a:avLst>
              <a:gd name="adj" fmla="val 3627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anchor="t">
            <a:noAutofit/>
          </a:bodyPr>
          <a:lstStyle>
            <a:defPPr>
              <a:defRPr lang="it-IT"/>
            </a:defPPr>
            <a:lvl1pPr indent="0" algn="ctr">
              <a:spcBef>
                <a:spcPts val="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cap="none" spc="250" baseline="0">
                <a:solidFill>
                  <a:schemeClr val="bg1"/>
                </a:solidFill>
              </a:defRPr>
            </a:lvl1pPr>
            <a:lvl2pPr marL="548640" indent="-274320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>
                <a:solidFill>
                  <a:schemeClr val="tx1">
                    <a:tint val="75000"/>
                  </a:schemeClr>
                </a:solidFill>
              </a:defRPr>
            </a:lvl2pPr>
            <a:lvl3pPr marL="822960" indent="-228600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600">
                <a:solidFill>
                  <a:schemeClr val="tx1">
                    <a:tint val="75000"/>
                  </a:schemeClr>
                </a:solidFill>
              </a:defRPr>
            </a:lvl3pPr>
            <a:lvl4pPr marL="1097280" indent="-228600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-228600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5pPr>
            <a:lvl6pPr marL="1645920" indent="-182880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/>
            </a:lvl6pPr>
            <a:lvl7pPr marL="1920240" indent="-182880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baseline="0"/>
            </a:lvl7pPr>
            <a:lvl8pPr marL="2103120" indent="-182880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/>
            </a:lvl8pPr>
            <a:lvl9pPr marL="2377440" indent="-182880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cap="all" baseline="0"/>
            </a:lvl9pPr>
          </a:lstStyle>
          <a:p>
            <a:r>
              <a:rPr lang="it-IT" sz="1400" dirty="0" smtClean="0"/>
              <a:t>TUTTE LE REGISTRAZIONI SONO DISPONIBILI</a:t>
            </a:r>
            <a:endParaRPr lang="it-IT" sz="1400" dirty="0"/>
          </a:p>
        </p:txBody>
      </p:sp>
      <p:sp>
        <p:nvSpPr>
          <p:cNvPr id="14" name="Rettangolo 13"/>
          <p:cNvSpPr/>
          <p:nvPr/>
        </p:nvSpPr>
        <p:spPr>
          <a:xfrm>
            <a:off x="6110298" y="1428736"/>
            <a:ext cx="1143008" cy="5715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egnaposto testo 1"/>
          <p:cNvSpPr txBox="1">
            <a:spLocks/>
          </p:cNvSpPr>
          <p:nvPr/>
        </p:nvSpPr>
        <p:spPr>
          <a:xfrm>
            <a:off x="761846" y="3352173"/>
            <a:ext cx="3024336" cy="958902"/>
          </a:xfrm>
          <a:prstGeom prst="roundRect">
            <a:avLst>
              <a:gd name="adj" fmla="val 3627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anchor="t">
            <a:noAutofit/>
          </a:bodyPr>
          <a:lstStyle>
            <a:defPPr>
              <a:defRPr lang="it-IT"/>
            </a:defPPr>
            <a:lvl1pPr indent="0" algn="ctr">
              <a:spcBef>
                <a:spcPts val="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cap="none" spc="250" baseline="0">
                <a:solidFill>
                  <a:schemeClr val="bg1"/>
                </a:solidFill>
              </a:defRPr>
            </a:lvl1pPr>
            <a:lvl2pPr marL="548640" indent="-274320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>
                <a:solidFill>
                  <a:schemeClr val="tx1">
                    <a:tint val="75000"/>
                  </a:schemeClr>
                </a:solidFill>
              </a:defRPr>
            </a:lvl2pPr>
            <a:lvl3pPr marL="822960" indent="-228600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600">
                <a:solidFill>
                  <a:schemeClr val="tx1">
                    <a:tint val="75000"/>
                  </a:schemeClr>
                </a:solidFill>
              </a:defRPr>
            </a:lvl3pPr>
            <a:lvl4pPr marL="1097280" indent="-228600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-228600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5pPr>
            <a:lvl6pPr marL="1645920" indent="-182880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/>
            </a:lvl6pPr>
            <a:lvl7pPr marL="1920240" indent="-182880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baseline="0"/>
            </a:lvl7pPr>
            <a:lvl8pPr marL="2103120" indent="-182880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/>
            </a:lvl8pPr>
            <a:lvl9pPr marL="2377440" indent="-182880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cap="all" baseline="0"/>
            </a:lvl9pPr>
          </a:lstStyle>
          <a:p>
            <a:r>
              <a:rPr lang="it-IT" sz="1400" dirty="0" smtClean="0"/>
              <a:t>SI POSSONO DEFINIRE DELLE SOGLIE DI EVENTO</a:t>
            </a:r>
            <a:endParaRPr lang="it-IT" sz="1400" dirty="0"/>
          </a:p>
        </p:txBody>
      </p:sp>
      <p:sp>
        <p:nvSpPr>
          <p:cNvPr id="13" name="Rettangolo 12"/>
          <p:cNvSpPr/>
          <p:nvPr/>
        </p:nvSpPr>
        <p:spPr>
          <a:xfrm>
            <a:off x="1142976" y="3052384"/>
            <a:ext cx="720080" cy="2337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3000364" y="2500306"/>
            <a:ext cx="1571636" cy="1428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5488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/>
      <p:bldP spid="6" grpId="0" animBg="1"/>
      <p:bldP spid="14" grpId="0" animBg="1"/>
      <p:bldP spid="10" grpId="0" animBg="1"/>
      <p:bldP spid="13" grpId="1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AditechLife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0070C0"/>
      </a:accent1>
      <a:accent2>
        <a:srgbClr val="FF6566"/>
      </a:accent2>
      <a:accent3>
        <a:srgbClr val="FF0000"/>
      </a:accent3>
      <a:accent4>
        <a:srgbClr val="909465"/>
      </a:accent4>
      <a:accent5>
        <a:srgbClr val="956B43"/>
      </a:accent5>
      <a:accent6>
        <a:srgbClr val="FF0000"/>
      </a:accent6>
      <a:hlink>
        <a:srgbClr val="E68200"/>
      </a:hlink>
      <a:folHlink>
        <a:srgbClr val="FFA94A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</TotalTime>
  <Words>503</Words>
  <Application>Microsoft Office PowerPoint</Application>
  <PresentationFormat>Presentazione su schermo (4:3)</PresentationFormat>
  <Paragraphs>61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Città</vt:lpstr>
      <vt:lpstr>Aditech Life</vt:lpstr>
      <vt:lpstr>Il Sistema</vt:lpstr>
      <vt:lpstr>L’APP</vt:lpstr>
      <vt:lpstr>Il Portale Aditech Life</vt:lpstr>
      <vt:lpstr>Il Portale Aditech Life Acquisizione Parametri</vt:lpstr>
      <vt:lpstr>Il Portale Aditech Life Archivio Pazienti</vt:lpstr>
      <vt:lpstr>Il Portale Aditech Life Monitoraggio Live</vt:lpstr>
      <vt:lpstr>Il Portale Aditech Life Monitoraggio Live</vt:lpstr>
      <vt:lpstr>Il Portale Aditech Life Storage ed Analisi</vt:lpstr>
      <vt:lpstr>Il Portale Aditech Life Riconoscimento Eventi</vt:lpstr>
      <vt:lpstr>Aditech Life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</dc:title>
  <dc:creator>Laura</dc:creator>
  <cp:lastModifiedBy>maccio</cp:lastModifiedBy>
  <cp:revision>84</cp:revision>
  <dcterms:created xsi:type="dcterms:W3CDTF">2013-10-09T09:12:30Z</dcterms:created>
  <dcterms:modified xsi:type="dcterms:W3CDTF">2015-07-30T08:52:12Z</dcterms:modified>
</cp:coreProperties>
</file>